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87" autoAdjust="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03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11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30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22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50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0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21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14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73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27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99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7068C-6002-4C5A-940A-4FC449A5184F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04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Dvision@j-retail.co.jp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Dvision@j-retail.co.jp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hyperlink" Target="mailto:NDvision@j-retail.co.jp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png"/><Relationship Id="rId4" Type="http://schemas.openxmlformats.org/officeDocument/2006/relationships/hyperlink" Target="mailto:NDvision@j-retail.co.jp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11" Type="http://schemas.openxmlformats.org/officeDocument/2006/relationships/image" Target="../media/image14.jpeg"/><Relationship Id="rId5" Type="http://schemas.openxmlformats.org/officeDocument/2006/relationships/hyperlink" Target="mailto:NDvision@j-retail.co.jp" TargetMode="External"/><Relationship Id="rId15" Type="http://schemas.openxmlformats.org/officeDocument/2006/relationships/image" Target="../media/image9.emf"/><Relationship Id="rId10" Type="http://schemas.openxmlformats.org/officeDocument/2006/relationships/image" Target="../media/image13.jpeg"/><Relationship Id="rId4" Type="http://schemas.openxmlformats.org/officeDocument/2006/relationships/image" Target="../media/image5.png"/><Relationship Id="rId9" Type="http://schemas.openxmlformats.org/officeDocument/2006/relationships/image" Target="../media/image12.jpeg"/><Relationship Id="rId1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566840" y="157660"/>
            <a:ext cx="8417689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72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　　　　　　 </a:t>
            </a:r>
            <a:r>
              <a:rPr lang="ja-JP" altLang="en-US" sz="7200" b="1" dirty="0" smtClean="0">
                <a:solidFill>
                  <a:schemeClr val="accent5"/>
                </a:solidFill>
                <a:latin typeface="Meiryo UI" pitchFamily="50" charset="-128"/>
                <a:ea typeface="Meiryo UI" pitchFamily="50" charset="-128"/>
              </a:rPr>
              <a:t>特価情報</a:t>
            </a:r>
            <a:endParaRPr lang="en-US" altLang="ja-JP" sz="7200" b="1" dirty="0" smtClean="0">
              <a:solidFill>
                <a:schemeClr val="accent5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 b="1" dirty="0" smtClean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800" b="1" dirty="0" smtClean="0">
                <a:solidFill>
                  <a:schemeClr val="accent5"/>
                </a:solidFill>
                <a:latin typeface="Meiryo UI" pitchFamily="50" charset="-128"/>
                <a:ea typeface="Meiryo UI" pitchFamily="50" charset="-128"/>
              </a:rPr>
              <a:t>①ネットワークが</a:t>
            </a:r>
            <a:r>
              <a:rPr lang="en-US" altLang="ja-JP" sz="4800" b="1" dirty="0" smtClean="0">
                <a:solidFill>
                  <a:schemeClr val="accent5"/>
                </a:solidFill>
                <a:latin typeface="Meiryo UI" pitchFamily="50" charset="-128"/>
                <a:ea typeface="Meiryo UI" pitchFamily="50" charset="-128"/>
              </a:rPr>
              <a:t>50</a:t>
            </a:r>
            <a:r>
              <a:rPr lang="en-US" altLang="ja-JP" sz="4800" b="1" dirty="0">
                <a:solidFill>
                  <a:schemeClr val="accent5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4800" b="1" dirty="0" smtClean="0">
                <a:solidFill>
                  <a:schemeClr val="accent5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endParaRPr lang="en-US" altLang="ja-JP" sz="4800" b="1" dirty="0" smtClean="0">
              <a:solidFill>
                <a:schemeClr val="accent5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　　　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149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322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週間放映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※2020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月末現在の駅数・面数となります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400" b="1" dirty="0" smtClean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800" b="1" dirty="0" smtClean="0">
                <a:solidFill>
                  <a:schemeClr val="accent3"/>
                </a:solidFill>
                <a:latin typeface="Meiryo UI" pitchFamily="50" charset="-128"/>
                <a:ea typeface="Meiryo UI" pitchFamily="50" charset="-128"/>
              </a:rPr>
              <a:t>②単駅が</a:t>
            </a:r>
            <a:r>
              <a:rPr lang="en-US" altLang="ja-JP" sz="4800" b="1" dirty="0" smtClean="0">
                <a:solidFill>
                  <a:schemeClr val="accent3"/>
                </a:solidFill>
                <a:latin typeface="Meiryo UI" pitchFamily="50" charset="-128"/>
                <a:ea typeface="Meiryo UI" pitchFamily="50" charset="-128"/>
              </a:rPr>
              <a:t>50%</a:t>
            </a:r>
            <a:r>
              <a:rPr lang="ja-JP" altLang="en-US" sz="4800" b="1" dirty="0" smtClean="0">
                <a:solidFill>
                  <a:schemeClr val="accent3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endParaRPr lang="en-US" altLang="ja-JP" sz="4800" b="1" dirty="0" smtClean="0">
              <a:solidFill>
                <a:schemeClr val="accent3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　　　 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113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285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で駅毎に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カ月間放映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※2020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月末現在の駅数・面数となります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800" b="1" dirty="0" smtClean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</a:rPr>
              <a:t>③貸切ビジョンが</a:t>
            </a:r>
            <a:r>
              <a:rPr lang="en-US" altLang="ja-JP" sz="4800" b="1" dirty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</a:rPr>
              <a:t>5</a:t>
            </a:r>
            <a:r>
              <a:rPr lang="en-US" altLang="ja-JP" sz="4800" b="1" dirty="0" smtClean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</a:rPr>
              <a:t>0%</a:t>
            </a:r>
            <a:r>
              <a:rPr lang="ja-JP" altLang="en-US" sz="4800" b="1" dirty="0" smtClean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endParaRPr lang="en-US" altLang="ja-JP" sz="4800" b="1" dirty="0" smtClean="0">
              <a:solidFill>
                <a:schemeClr val="accent2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　　　広告出稿期間中、貸切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放映</a:t>
            </a:r>
            <a:endParaRPr lang="en-US" altLang="ja-JP" sz="2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　　　　　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放映時間は毎日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時～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時間放映で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素材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秒以内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(120MB)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と致します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10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6" name="Picture 4" descr="C:\Users\n_tsunashima\Desktop\20191216New次年度カタログ\耕文社送付分\カタログ構成素材\01色々\NDビジョンロゴ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22" y="208224"/>
            <a:ext cx="36766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2561253" y="1392587"/>
            <a:ext cx="4022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:2021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321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62034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chemeClr val="accent5"/>
                </a:solidFill>
                <a:latin typeface="Meiryo UI" pitchFamily="50" charset="-128"/>
                <a:ea typeface="Meiryo UI" pitchFamily="50" charset="-128"/>
              </a:rPr>
              <a:t>①</a:t>
            </a:r>
            <a:r>
              <a:rPr lang="en-US" altLang="ja-JP" sz="2400" b="1" dirty="0" err="1" smtClean="0">
                <a:solidFill>
                  <a:schemeClr val="accent5"/>
                </a:solidFill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2400" b="1" dirty="0">
                <a:solidFill>
                  <a:schemeClr val="accent5"/>
                </a:solidFill>
                <a:latin typeface="Meiryo UI" pitchFamily="50" charset="-128"/>
                <a:ea typeface="Meiryo UI" pitchFamily="50" charset="-128"/>
              </a:rPr>
              <a:t>ビジョンの特価情報</a:t>
            </a:r>
            <a:r>
              <a:rPr lang="en-US" altLang="ja-JP" sz="2400" b="1" dirty="0">
                <a:solidFill>
                  <a:schemeClr val="accent5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>
                <a:solidFill>
                  <a:schemeClr val="accent5"/>
                </a:solidFill>
                <a:latin typeface="Meiryo UI" pitchFamily="50" charset="-128"/>
                <a:ea typeface="Meiryo UI" pitchFamily="50" charset="-128"/>
              </a:rPr>
              <a:t>ネットワーク</a:t>
            </a:r>
            <a:r>
              <a:rPr lang="en-US" altLang="ja-JP" sz="2400" b="1" dirty="0">
                <a:solidFill>
                  <a:schemeClr val="accent5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chemeClr val="accent5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252413" y="604838"/>
            <a:ext cx="8440737" cy="59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東京圏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に設置された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149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駅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322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週間・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(15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秒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※3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放映できる</a:t>
            </a:r>
            <a:r>
              <a:rPr lang="en-US" altLang="ja-JP" sz="14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ビジョン ネットワークが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期間中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、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50</a:t>
            </a:r>
            <a:r>
              <a:rPr lang="en-US" altLang="ja-JP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オフと超おトク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にご利用いただけます。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東京都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、神奈川県、埼玉県、千葉県の一都三県を指します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設置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駅、面数は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末日現在の数値となります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3.1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枠は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分毎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15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秒放映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・対象期間：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4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28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　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13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週間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毎週月曜～日曜の期間、放映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・対象商品：</a:t>
            </a:r>
            <a:r>
              <a:rPr lang="en-US" altLang="ja-JP" sz="14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ビジョン　ネットワーク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・広告料金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：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110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定価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220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万円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(6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分毎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15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秒放映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・販売枠数：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枠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・放映回数：延べ約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33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万回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％で算出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322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面中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291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時～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24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時放映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その他は店舗営業時間と同様になります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料金は税抜・グロスです。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申込みが重複した場合は調整させて頂きます。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既にお申込みいただいた件名、入札件名については対象外とさせて頂きます。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販売状況によっては販売枠数の増減があります。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広告内容は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特殊な放映パターンなどをご希望の場合は、別途オプション料金が発生いたします。事前にお問い合わせください。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最低露出回数は、緊急時放映支障を含め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％稼働時の回数とします。</a:t>
            </a:r>
          </a:p>
        </p:txBody>
      </p:sp>
      <p:pic>
        <p:nvPicPr>
          <p:cNvPr id="11270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4670425" y="2760663"/>
            <a:ext cx="1936750" cy="170021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6678613" y="2752725"/>
            <a:ext cx="2009775" cy="1716088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テキスト ボックス 15"/>
          <p:cNvSpPr txBox="1">
            <a:spLocks noChangeArrowheads="1"/>
          </p:cNvSpPr>
          <p:nvPr/>
        </p:nvSpPr>
        <p:spPr bwMode="auto">
          <a:xfrm>
            <a:off x="5530850" y="2524125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1274" name="グループ化 23"/>
          <p:cNvGrpSpPr>
            <a:grpSpLocks/>
          </p:cNvGrpSpPr>
          <p:nvPr/>
        </p:nvGrpSpPr>
        <p:grpSpPr bwMode="auto">
          <a:xfrm>
            <a:off x="385763" y="6542088"/>
            <a:ext cx="8388350" cy="338137"/>
            <a:chOff x="-241329" y="6842611"/>
            <a:chExt cx="8388545" cy="338554"/>
          </a:xfrm>
        </p:grpSpPr>
        <p:pic>
          <p:nvPicPr>
            <p:cNvPr id="11275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6" name="テキスト ボックス 2">
              <a:hlinkClick r:id="rId6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11277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11278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099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11280" name="Picture 9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>
              <a:fillRect/>
            </a:stretch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3934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5360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chemeClr val="accent3"/>
                </a:solidFill>
                <a:latin typeface="Meiryo UI" pitchFamily="50" charset="-128"/>
                <a:ea typeface="Meiryo UI" pitchFamily="50" charset="-128"/>
              </a:rPr>
              <a:t>②</a:t>
            </a:r>
            <a:r>
              <a:rPr lang="en-US" altLang="ja-JP" sz="2400" b="1" dirty="0" err="1" smtClean="0">
                <a:solidFill>
                  <a:schemeClr val="accent3"/>
                </a:solidFill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2400" b="1" dirty="0">
                <a:solidFill>
                  <a:schemeClr val="accent3"/>
                </a:solidFill>
                <a:latin typeface="Meiryo UI" pitchFamily="50" charset="-128"/>
                <a:ea typeface="Meiryo UI" pitchFamily="50" charset="-128"/>
              </a:rPr>
              <a:t>ビジョンの特価情報</a:t>
            </a:r>
            <a:r>
              <a:rPr lang="en-US" altLang="ja-JP" sz="2400" b="1" dirty="0">
                <a:solidFill>
                  <a:schemeClr val="accent3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>
                <a:solidFill>
                  <a:schemeClr val="accent3"/>
                </a:solidFill>
                <a:latin typeface="Meiryo UI" pitchFamily="50" charset="-128"/>
                <a:ea typeface="Meiryo UI" pitchFamily="50" charset="-128"/>
              </a:rPr>
              <a:t>単駅</a:t>
            </a:r>
            <a:r>
              <a:rPr lang="en-US" altLang="ja-JP" sz="2400" b="1" dirty="0">
                <a:solidFill>
                  <a:schemeClr val="accent3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chemeClr val="accent3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252413" y="604838"/>
            <a:ext cx="8440737" cy="6080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東京圏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に設置された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113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285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で駅毎に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カ月間・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(15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秒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※3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放映できる</a:t>
            </a:r>
            <a:r>
              <a:rPr lang="en-US" altLang="ja-JP" sz="14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ビジョン 単駅が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期間中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、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50</a:t>
            </a:r>
            <a:r>
              <a:rPr lang="en-US" altLang="ja-JP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※4</a:t>
            </a:r>
            <a:r>
              <a:rPr lang="ja-JP" altLang="en-US" sz="1800" b="1" u="sng" dirty="0" err="1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と超</a:t>
            </a:r>
            <a:r>
              <a:rPr lang="ja-JP" altLang="en-US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おトク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にご利用いただけます。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東京都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、神奈川県、埼玉県、千葉県の一都三県を指します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設置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駅、面数は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末日現在の数値となります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3.1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枠は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分毎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15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秒放映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4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特価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の広告料金は定価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の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5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オフから千円単位切り捨てとなります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・対象期間：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4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月～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　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カ月間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毎月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日～月末の期間、放映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・対象商品：</a:t>
            </a:r>
            <a:r>
              <a:rPr lang="en-US" altLang="ja-JP" sz="14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ビジョン　単駅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・広告料金：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別紙料金表参照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・販売枠数：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枠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・放映回数：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面で延べ約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4,800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カ月間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％で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算出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一部放映時間が店舗営業時間と同様の箇所もございます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料金は税抜・グロスです。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申込みが重複した場合は調整させて頂きます。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既にお申込みいただいた件名、入札件名については対象外とさせて頂きます。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販売状況によっては販売枠数の増減があります。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広告内容は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特殊な放映パターンなどをご希望の場合は、別途オプション料金が発生いたします。事前にお問い合わせください。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最低露出回数は、緊急時放映支障を含め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％稼働時の回数とします。</a:t>
            </a:r>
          </a:p>
        </p:txBody>
      </p:sp>
      <p:pic>
        <p:nvPicPr>
          <p:cNvPr id="11270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4670425" y="2760663"/>
            <a:ext cx="1936750" cy="170021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6678613" y="2752725"/>
            <a:ext cx="2009775" cy="1716088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テキスト ボックス 15"/>
          <p:cNvSpPr txBox="1">
            <a:spLocks noChangeArrowheads="1"/>
          </p:cNvSpPr>
          <p:nvPr/>
        </p:nvSpPr>
        <p:spPr bwMode="auto">
          <a:xfrm>
            <a:off x="5530850" y="2524125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1274" name="グループ化 23"/>
          <p:cNvGrpSpPr>
            <a:grpSpLocks/>
          </p:cNvGrpSpPr>
          <p:nvPr/>
        </p:nvGrpSpPr>
        <p:grpSpPr bwMode="auto">
          <a:xfrm>
            <a:off x="385763" y="6542088"/>
            <a:ext cx="8388350" cy="338137"/>
            <a:chOff x="-241329" y="6842611"/>
            <a:chExt cx="8388545" cy="338554"/>
          </a:xfrm>
        </p:grpSpPr>
        <p:pic>
          <p:nvPicPr>
            <p:cNvPr id="11275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6" name="テキスト ボックス 2">
              <a:hlinkClick r:id="rId6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11277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11278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099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11280" name="Picture 9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>
              <a:fillRect/>
            </a:stretch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0966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2291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32592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chemeClr val="accent3"/>
                </a:solidFill>
                <a:latin typeface="Meiryo UI" pitchFamily="50" charset="-128"/>
                <a:ea typeface="Meiryo UI" pitchFamily="50" charset="-128"/>
              </a:rPr>
              <a:t>②別紙</a:t>
            </a:r>
            <a:r>
              <a:rPr lang="ja-JP" altLang="en-US" sz="2400" b="1" dirty="0">
                <a:solidFill>
                  <a:schemeClr val="accent3"/>
                </a:solidFill>
                <a:latin typeface="Meiryo UI" pitchFamily="50" charset="-128"/>
                <a:ea typeface="Meiryo UI" pitchFamily="50" charset="-128"/>
              </a:rPr>
              <a:t>：料金表</a:t>
            </a:r>
            <a:r>
              <a:rPr lang="en-US" altLang="ja-JP" sz="2400" b="1" dirty="0">
                <a:solidFill>
                  <a:schemeClr val="accent3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>
                <a:solidFill>
                  <a:schemeClr val="accent3"/>
                </a:solidFill>
                <a:latin typeface="Meiryo UI" pitchFamily="50" charset="-128"/>
                <a:ea typeface="Meiryo UI" pitchFamily="50" charset="-128"/>
              </a:rPr>
              <a:t>単駅</a:t>
            </a:r>
            <a:r>
              <a:rPr lang="en-US" altLang="ja-JP" sz="2400" b="1" dirty="0">
                <a:solidFill>
                  <a:schemeClr val="accent3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chemeClr val="accent3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2292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正方形/長方形 22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2294" name="グループ化 23"/>
          <p:cNvGrpSpPr>
            <a:grpSpLocks/>
          </p:cNvGrpSpPr>
          <p:nvPr/>
        </p:nvGrpSpPr>
        <p:grpSpPr bwMode="auto">
          <a:xfrm>
            <a:off x="385763" y="6542088"/>
            <a:ext cx="8388350" cy="338137"/>
            <a:chOff x="-241329" y="6842611"/>
            <a:chExt cx="8388545" cy="338554"/>
          </a:xfrm>
        </p:grpSpPr>
        <p:pic>
          <p:nvPicPr>
            <p:cNvPr id="12297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8" name="テキスト ボックス 2">
              <a:hlinkClick r:id="rId5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12299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12300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099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12302" name="Picture 9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>
              <a:fillRect/>
            </a:stretch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49238"/>
              </p:ext>
            </p:extLst>
          </p:nvPr>
        </p:nvGraphicFramePr>
        <p:xfrm>
          <a:off x="566776" y="612076"/>
          <a:ext cx="7915752" cy="5909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ワークシート" r:id="rId7" imgW="20802551" imgH="15532188" progId="Excel.Sheet.12">
                  <p:embed/>
                </p:oleObj>
              </mc:Choice>
              <mc:Fallback>
                <p:oleObj name="ワークシート" r:id="rId7" imgW="20802551" imgH="155321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6776" y="612076"/>
                        <a:ext cx="7915752" cy="5909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テキスト ボックス 18"/>
          <p:cNvSpPr txBox="1">
            <a:spLocks noChangeArrowheads="1"/>
          </p:cNvSpPr>
          <p:nvPr/>
        </p:nvSpPr>
        <p:spPr bwMode="auto">
          <a:xfrm>
            <a:off x="6443663" y="6245225"/>
            <a:ext cx="24465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12</a:t>
            </a:r>
            <a:r>
              <a:rPr lang="ja-JP" altLang="en-US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末日現在の面数・価格となります。</a:t>
            </a:r>
            <a:endParaRPr lang="en-US" altLang="ja-JP" sz="800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r>
              <a:rPr lang="en-US" altLang="ja-JP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特価</a:t>
            </a:r>
            <a:r>
              <a:rPr lang="ja-JP" altLang="en-US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は</a:t>
            </a:r>
            <a:r>
              <a:rPr lang="en-US" altLang="ja-JP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5</a:t>
            </a:r>
            <a:r>
              <a:rPr lang="en-US" altLang="ja-JP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0</a:t>
            </a:r>
            <a:r>
              <a:rPr lang="en-US" altLang="ja-JP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オフからの千円単位切り捨てとなります。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124049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62867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</a:rPr>
              <a:t>③</a:t>
            </a:r>
            <a:r>
              <a:rPr lang="en-US" altLang="ja-JP" sz="2400" b="1" dirty="0" err="1" smtClean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2400" b="1" dirty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</a:rPr>
              <a:t>ビジョン</a:t>
            </a:r>
            <a:r>
              <a:rPr lang="ja-JP" altLang="en-US" sz="2400" b="1" dirty="0" smtClean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</a:rPr>
              <a:t>の特価情報</a:t>
            </a:r>
            <a:r>
              <a:rPr lang="en-US" altLang="ja-JP" sz="2400" b="1" dirty="0" smtClean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 smtClean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</a:rPr>
              <a:t>貸切ビジョン</a:t>
            </a:r>
            <a:r>
              <a:rPr lang="en-US" altLang="ja-JP" sz="2400" b="1" dirty="0" smtClean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chemeClr val="accent2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252413" y="604405"/>
            <a:ext cx="8440737" cy="568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8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JR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東日本リテールネットが運営する店舗で視認性・情報発信力に最も優れた箇所に設置された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14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で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週間、貸切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放映できる貸切ビジョンが期間中、</a:t>
            </a:r>
            <a:r>
              <a:rPr lang="en-US" altLang="ja-JP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5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0%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※3</a:t>
            </a:r>
            <a:r>
              <a:rPr lang="ja-JP" altLang="en-US" sz="1800" b="1" u="sng" dirty="0" err="1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と超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おトク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にご利用いただけます。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設置駅、面数は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月末日現在の数値となります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※2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放映時間は毎日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時～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時間放映で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素材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秒以内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(120MB)</a:t>
            </a:r>
            <a:r>
              <a:rPr lang="ja-JP" altLang="en-US" sz="1000" dirty="0" err="1" smtClean="0">
                <a:latin typeface="Meiryo UI" pitchFamily="50" charset="-128"/>
                <a:ea typeface="Meiryo UI" pitchFamily="50" charset="-128"/>
              </a:rPr>
              <a:t>といたします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 特価の広告料金は定価の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5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0%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オフから千円単位切り捨てとなります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・対象期間：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4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28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　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13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週間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毎週月曜～日曜の期間、放映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・対象商品：</a:t>
            </a:r>
            <a:r>
              <a:rPr lang="en-US" altLang="ja-JP" sz="1400" dirty="0" err="1" smtClean="0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ビジョン　貸切ビジョン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・広告料金：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別紙料金表参照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・放映回数：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面で延べ約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27,000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回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％で算出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15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秒にて算出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8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料金は税抜・グロスです。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申込みが重複した場合は調整させて頂きます。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既にお申込みいただいた件名、入札件名については対象外とさせて頂きます。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販売状況によっては販売枠数の増減があります。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広告内容は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特殊な放映パターンなどをご希望の場合は、別途オプション料金が発生いたします。事前にお問い合わせください。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最低露出回数は、緊急時放映支障を含め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％稼働時の回数とします。</a:t>
            </a:r>
          </a:p>
        </p:txBody>
      </p:sp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5829133" y="1988840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385695" y="6542162"/>
            <a:ext cx="8388545" cy="338554"/>
            <a:chOff x="-241329" y="6842611"/>
            <a:chExt cx="8388545" cy="338554"/>
          </a:xfrm>
        </p:grpSpPr>
        <p:pic>
          <p:nvPicPr>
            <p:cNvPr id="25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テキスト ボックス 2">
              <a:hlinkClick r:id="rId4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29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30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165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600" b="1" dirty="0" smtClean="0">
                  <a:solidFill>
                    <a:srgbClr val="00B0F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F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F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F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32" name="Picture 9">
              <a:hlinkClick r:id="rId4"/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/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4" name="Picture 14" descr="C:\Users\n_tsunashima\Desktop\20191216New次年度カタログ\耕文社送付分\カタログ構成素材\02貸切ビジョン\し新宿　ＮＤ新宿南口中央120インチ-合成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435" y="2207193"/>
            <a:ext cx="3274565" cy="2455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60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4185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</a:rPr>
              <a:t>③別紙：料金表</a:t>
            </a:r>
            <a:r>
              <a:rPr lang="en-US" altLang="ja-JP" sz="2400" b="1" dirty="0" smtClean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 smtClean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</a:rPr>
              <a:t>貸切ビジョン</a:t>
            </a:r>
            <a:r>
              <a:rPr lang="en-US" altLang="ja-JP" sz="2400" b="1" dirty="0" smtClean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chemeClr val="accent2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正方形/長方形 22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385695" y="6542162"/>
            <a:ext cx="8388545" cy="338554"/>
            <a:chOff x="-241329" y="6842611"/>
            <a:chExt cx="8388545" cy="338554"/>
          </a:xfrm>
        </p:grpSpPr>
        <p:pic>
          <p:nvPicPr>
            <p:cNvPr id="25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テキスト ボックス 2">
              <a:hlinkClick r:id="rId5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29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30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165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600" b="1" dirty="0" smtClean="0">
                  <a:solidFill>
                    <a:srgbClr val="00B0F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F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F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F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32" name="Picture 9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/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テキスト ボックス 18"/>
          <p:cNvSpPr txBox="1"/>
          <p:nvPr/>
        </p:nvSpPr>
        <p:spPr>
          <a:xfrm>
            <a:off x="4360778" y="3311830"/>
            <a:ext cx="4650632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末日現在の面数・価格となります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　</a:t>
            </a:r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特価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オフからの千円単位切り捨てとなります。</a:t>
            </a:r>
          </a:p>
        </p:txBody>
      </p:sp>
      <p:pic>
        <p:nvPicPr>
          <p:cNvPr id="27" name="Picture 10" descr="C:\Users\n_tsunashima\Desktop\20191216New次年度カタログ\耕文社送付分\カタログ構成素材\02貸切ビジョン\う上野　ＮＤ上野中央口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459" y="5058245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1" descr="C:\Users\n_tsunashima\Desktop\20191216New次年度カタログ\耕文社送付分\カタログ構成素材\02貸切ビジョン\え恵比寿　ＮＤ恵比寿-合成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447" y="5057189"/>
            <a:ext cx="1664798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C:\Users\n_tsunashima\Desktop\20191216New次年度カタログ\耕文社送付分\カタログ構成素材\02貸切ビジョン\し新宿　ＮＤ新宿 (70メイン)-合成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098" y="3545387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3" descr="C:\Users\n_tsunashima\Desktop\20191216New次年度カタログ\耕文社送付分\カタログ構成素材\02貸切ビジョン\し新宿　ＮＤ新宿南口中央70インチ-合成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695" y="3544799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C:\Users\n_tsunashima\Desktop\20191216New次年度カタログ\耕文社送付分\カタログ構成素材\02貸切ビジョン\し新宿　ＮＤ新宿南口中央120インチ-合成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62" y="3544800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5" descr="C:\Users\n_tsunashima\Desktop\20191216New次年度カタログ\耕文社送付分\カタログ構成素材\02貸切ビジョン\し品川　ＮＤ品川中央-合成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860" y="3545387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6" descr="C:\Users\n_tsunashima\Desktop\20191216New次年度カタログ\耕文社送付分\カタログ構成素材\02貸切ビジョン\と東京　ＮＤ東京京葉ストリート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61" y="5066871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テキスト ボックス 38"/>
          <p:cNvSpPr txBox="1"/>
          <p:nvPr/>
        </p:nvSpPr>
        <p:spPr>
          <a:xfrm>
            <a:off x="1375455" y="4811211"/>
            <a:ext cx="237244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新宿南口中央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×4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494853" y="4819205"/>
            <a:ext cx="194925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新宿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(80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751948" y="4811210"/>
            <a:ext cx="157254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品川中央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(47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×4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59670" y="6324670"/>
            <a:ext cx="210474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エキュート京葉ストリート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(90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822659" y="6324671"/>
            <a:ext cx="15933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上野中央口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(70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852745" y="6324971"/>
            <a:ext cx="138820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恵比寿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(90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2911" y="3544799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新宿駅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637098" y="3544798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新宿駅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702860" y="3544797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品川駅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79661" y="5066871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806391" y="5058245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上野駅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714447" y="5061845"/>
            <a:ext cx="970385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恵比寿駅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204355"/>
              </p:ext>
            </p:extLst>
          </p:nvPr>
        </p:nvGraphicFramePr>
        <p:xfrm>
          <a:off x="219435" y="694872"/>
          <a:ext cx="8675966" cy="2643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ワークシート" r:id="rId14" imgW="12906408" imgH="3933700" progId="Excel.Sheet.12">
                  <p:embed/>
                </p:oleObj>
              </mc:Choice>
              <mc:Fallback>
                <p:oleObj name="ワークシート" r:id="rId14" imgW="12906408" imgH="3933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9435" y="694872"/>
                        <a:ext cx="8675966" cy="26434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6786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1352</Words>
  <Application>Microsoft Office PowerPoint</Application>
  <PresentationFormat>画面に合わせる (4:3)</PresentationFormat>
  <Paragraphs>159</Paragraphs>
  <Slides>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ＭＳ Ｐゴシック</vt:lpstr>
      <vt:lpstr>Arial</vt:lpstr>
      <vt:lpstr>Calibri</vt:lpstr>
      <vt:lpstr>Office ​​テーマ</vt:lpstr>
      <vt:lpstr>ワークシート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2021年4月~6月 特価セールスシート</dc:title>
  <dc:creator>綱島慎彦</dc:creator>
  <cp:lastModifiedBy>105620 坂井　優也</cp:lastModifiedBy>
  <cp:revision>22</cp:revision>
  <cp:lastPrinted>2020-11-12T06:58:12Z</cp:lastPrinted>
  <dcterms:created xsi:type="dcterms:W3CDTF">2020-08-11T07:15:25Z</dcterms:created>
  <dcterms:modified xsi:type="dcterms:W3CDTF">2021-02-15T00:55:31Z</dcterms:modified>
</cp:coreProperties>
</file>