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33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8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96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1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71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7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16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76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5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12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C660-F71B-4224-992E-F513E93AAB6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C59-6AC6-470E-ACA2-6EE6C4B12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0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NDvision@j-retail.co.j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NDvision@j-retail.co.j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NDvision@j-retail.co.j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NDvision@j-retail.co.j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10" Type="http://schemas.openxmlformats.org/officeDocument/2006/relationships/image" Target="../media/image6.png"/><Relationship Id="rId4" Type="http://schemas.openxmlformats.org/officeDocument/2006/relationships/image" Target="../media/image12.jpeg"/><Relationship Id="rId9" Type="http://schemas.openxmlformats.org/officeDocument/2006/relationships/hyperlink" Target="mailto:NDvision@j-retail.co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n_tsunashima\Desktop\20191216New次年度カタログ\2020年度カタログ作成\20200110路線図\20200110路線図\01ネットワーク(路線図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8" y="3779408"/>
            <a:ext cx="4831285" cy="271602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0" y="5650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延長＆リピートが直前申込みで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</a:t>
            </a:r>
            <a:endParaRPr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30" descr="C:\Users\n_tsunashima\Desktop\HPチーム\03デジタルサイネージ\02画像\音符合体ロ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9" y="25348"/>
            <a:ext cx="171513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 字 23"/>
          <p:cNvSpPr/>
          <p:nvPr/>
        </p:nvSpPr>
        <p:spPr>
          <a:xfrm>
            <a:off x="260350" y="695325"/>
            <a:ext cx="3770313" cy="361950"/>
          </a:xfrm>
          <a:prstGeom prst="corner">
            <a:avLst>
              <a:gd name="adj1" fmla="val 9375"/>
              <a:gd name="adj2" fmla="val 156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テキスト ボックス 15"/>
          <p:cNvSpPr txBox="1">
            <a:spLocks noChangeArrowheads="1"/>
          </p:cNvSpPr>
          <p:nvPr/>
        </p:nvSpPr>
        <p:spPr bwMode="auto">
          <a:xfrm>
            <a:off x="320675" y="706438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メイリオ" pitchFamily="50" charset="-128"/>
                <a:ea typeface="メイリオ" pitchFamily="50" charset="-128"/>
              </a:rPr>
              <a:t>商品概要</a:t>
            </a:r>
          </a:p>
        </p:txBody>
      </p:sp>
      <p:sp>
        <p:nvSpPr>
          <p:cNvPr id="26" name="テキスト ボックス 38"/>
          <p:cNvSpPr txBox="1">
            <a:spLocks noChangeArrowheads="1"/>
          </p:cNvSpPr>
          <p:nvPr/>
        </p:nvSpPr>
        <p:spPr bwMode="auto">
          <a:xfrm>
            <a:off x="117475" y="2013853"/>
            <a:ext cx="6577013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■特価条件　　　以前に申込まれた同意匠で放映開始日の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営業日以内で追加申込み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　　　　　　　　　　　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ご不明な点は担当者までお問合せ下さい。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ユニット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	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 </a:t>
            </a:r>
            <a:r>
              <a:rPr lang="en-US" altLang="ja-JP" sz="12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ビジョン　ネットワーク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■設定枠数　　　各週先着</a:t>
            </a:r>
            <a:r>
              <a:rPr lang="en-US" altLang="ja-JP" sz="1200" b="1" dirty="0" smtClean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</a:rPr>
              <a:t>枠限定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■放映期間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　　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日週～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31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日週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■料金　　　　　　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定価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220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            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44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en-US" altLang="ja-JP" sz="12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■放映箇所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68275" y="1154113"/>
            <a:ext cx="7242459" cy="84528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109"/>
          <p:cNvSpPr>
            <a:spLocks noChangeArrowheads="1"/>
          </p:cNvSpPr>
          <p:nvPr/>
        </p:nvSpPr>
        <p:spPr bwMode="auto">
          <a:xfrm>
            <a:off x="261937" y="1168400"/>
            <a:ext cx="71487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日週～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31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日週の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放映期間で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以前の申込みと同意匠で放映時期の直近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(10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営業日以内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で追加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延長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or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リピート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申込みしていただくと空き枠を定価の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80%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でご利用いただけます。</a:t>
            </a:r>
          </a:p>
        </p:txBody>
      </p:sp>
      <p:sp>
        <p:nvSpPr>
          <p:cNvPr id="31" name="テキスト ボックス 15"/>
          <p:cNvSpPr txBox="1">
            <a:spLocks noChangeArrowheads="1"/>
          </p:cNvSpPr>
          <p:nvPr/>
        </p:nvSpPr>
        <p:spPr bwMode="auto">
          <a:xfrm>
            <a:off x="5447997" y="4564868"/>
            <a:ext cx="3348994" cy="1815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注意</a:t>
            </a:r>
            <a:r>
              <a:rPr lang="ja-JP" altLang="en-US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事項</a:t>
            </a:r>
            <a:endParaRPr lang="en-US" altLang="ja-JP" sz="12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販売状況によっては販売枠数の増減があります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広告内容は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商品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サービスを原則とします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料金は税抜・グロスです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申込みが重複した場合は調整させて頂きます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規制業種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クライアント</a:t>
            </a: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公営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競技、パチンコ店・製造メーカー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貸金業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等）は対象外です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放映駅・面数は駅構内の特情や店舗営業状況により変更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する場合がございます。</a:t>
            </a:r>
            <a:endParaRPr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3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5180456" y="2432371"/>
            <a:ext cx="1718752" cy="150945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7012092" y="2425336"/>
            <a:ext cx="1784899" cy="152351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15"/>
          <p:cNvSpPr txBox="1">
            <a:spLocks noChangeArrowheads="1"/>
          </p:cNvSpPr>
          <p:nvPr/>
        </p:nvSpPr>
        <p:spPr bwMode="auto">
          <a:xfrm>
            <a:off x="5827200" y="3948870"/>
            <a:ext cx="22333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放映媒体イメージ</a:t>
            </a:r>
            <a:r>
              <a:rPr lang="en-US" altLang="ja-JP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横型、音活用可能</a:t>
            </a:r>
            <a:r>
              <a:rPr lang="en-US" altLang="ja-JP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7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709856" y="335745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14707" y="346360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1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en-US" altLang="ja-JP" sz="1100" b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0" y="536575"/>
            <a:ext cx="9144000" cy="53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38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テキスト ボックス 2">
              <a:hlinkClick r:id="rId7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0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1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2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43" name="Picture 9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84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n_tsunashima\Desktop\20191216New次年度カタログ\2020年度カタログ作成\20200110路線図\20200110路線図\01ネットワーク(路線図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8" y="3779408"/>
            <a:ext cx="4831285" cy="271602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0" y="5650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ゲーム・エンタメ系限定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ネットワークが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超特価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  <a:endParaRPr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30" descr="C:\Users\n_tsunashima\Desktop\HPチーム\03デジタルサイネージ\02画像\音符合体ロ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9" y="25348"/>
            <a:ext cx="171513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 字 23"/>
          <p:cNvSpPr/>
          <p:nvPr/>
        </p:nvSpPr>
        <p:spPr>
          <a:xfrm>
            <a:off x="260350" y="695325"/>
            <a:ext cx="3770313" cy="361950"/>
          </a:xfrm>
          <a:prstGeom prst="corner">
            <a:avLst>
              <a:gd name="adj1" fmla="val 9375"/>
              <a:gd name="adj2" fmla="val 156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テキスト ボックス 15"/>
          <p:cNvSpPr txBox="1">
            <a:spLocks noChangeArrowheads="1"/>
          </p:cNvSpPr>
          <p:nvPr/>
        </p:nvSpPr>
        <p:spPr bwMode="auto">
          <a:xfrm>
            <a:off x="320675" y="706438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メイリオ" pitchFamily="50" charset="-128"/>
                <a:ea typeface="メイリオ" pitchFamily="50" charset="-128"/>
              </a:rPr>
              <a:t>商品概要</a:t>
            </a:r>
          </a:p>
        </p:txBody>
      </p:sp>
      <p:sp>
        <p:nvSpPr>
          <p:cNvPr id="26" name="テキスト ボックス 38"/>
          <p:cNvSpPr txBox="1">
            <a:spLocks noChangeArrowheads="1"/>
          </p:cNvSpPr>
          <p:nvPr/>
        </p:nvSpPr>
        <p:spPr bwMode="auto">
          <a:xfrm>
            <a:off x="117475" y="2013853"/>
            <a:ext cx="6577013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■特価条件　　　ゲーム、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TV</a:t>
            </a:r>
            <a:r>
              <a:rPr lang="ja-JP" altLang="en-US" sz="1200" dirty="0" err="1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映画、アニメ、音楽、イベント等の告知、およびそれらのチケット販売告知など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　　　　　　　　　　　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ご不明な点は担当者までお問合せ下さい。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ユニット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	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 </a:t>
            </a:r>
            <a:r>
              <a:rPr lang="en-US" altLang="ja-JP" sz="12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ビジョン　ネットワーク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■設定枠数　　　各週先着</a:t>
            </a:r>
            <a:r>
              <a:rPr lang="en-US" altLang="ja-JP" sz="1200" b="1" dirty="0" smtClean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</a:rPr>
              <a:t>枠限定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■放映期間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　　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日週～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31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日週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■料金　　　　　　定価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220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)            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88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en-US" altLang="ja-JP" sz="12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■放映箇所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68275" y="1154113"/>
            <a:ext cx="7242459" cy="84528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109"/>
          <p:cNvSpPr>
            <a:spLocks noChangeArrowheads="1"/>
          </p:cNvSpPr>
          <p:nvPr/>
        </p:nvSpPr>
        <p:spPr bwMode="auto">
          <a:xfrm>
            <a:off x="261937" y="1168400"/>
            <a:ext cx="71487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日週～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31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日週の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放映期間で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ゲーム・エンタメ系広告限定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で、</a:t>
            </a:r>
            <a:endParaRPr lang="en-US" altLang="ja-JP" sz="1600" dirty="0" smtClean="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横型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&amp;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音が出る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350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で放映できる</a:t>
            </a:r>
            <a:r>
              <a:rPr lang="en-US" altLang="ja-JP" sz="16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ビジョンの「ネットワーク」を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週間・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600" dirty="0" smtClean="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オフの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88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で販売致します。</a:t>
            </a:r>
          </a:p>
        </p:txBody>
      </p:sp>
      <p:sp>
        <p:nvSpPr>
          <p:cNvPr id="31" name="テキスト ボックス 15"/>
          <p:cNvSpPr txBox="1">
            <a:spLocks noChangeArrowheads="1"/>
          </p:cNvSpPr>
          <p:nvPr/>
        </p:nvSpPr>
        <p:spPr bwMode="auto">
          <a:xfrm>
            <a:off x="5447997" y="4564868"/>
            <a:ext cx="3348994" cy="1815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注意</a:t>
            </a:r>
            <a:r>
              <a:rPr lang="ja-JP" altLang="en-US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事項</a:t>
            </a:r>
            <a:endParaRPr lang="en-US" altLang="ja-JP" sz="12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販売状況によっては販売枠数の増減があります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広告内容は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商品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サービスを原則とします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料金は税抜・グロスです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申込みが重複した場合は調整させて頂きます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規制業種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クライアント</a:t>
            </a: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公営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競技、パチンコ店・製造メーカー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貸金業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等）は対象外です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放映駅・面数は駅構内の特情や店舗営業状況により変更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する場合がございます。</a:t>
            </a:r>
            <a:endParaRPr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3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5180456" y="2432371"/>
            <a:ext cx="1718752" cy="150945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7012092" y="2425336"/>
            <a:ext cx="1784899" cy="152351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15"/>
          <p:cNvSpPr txBox="1">
            <a:spLocks noChangeArrowheads="1"/>
          </p:cNvSpPr>
          <p:nvPr/>
        </p:nvSpPr>
        <p:spPr bwMode="auto">
          <a:xfrm>
            <a:off x="5827200" y="3948870"/>
            <a:ext cx="22333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放映媒体イメージ</a:t>
            </a:r>
            <a:r>
              <a:rPr lang="en-US" altLang="ja-JP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横型、音活用可能</a:t>
            </a:r>
            <a:r>
              <a:rPr lang="en-US" altLang="ja-JP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7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709856" y="335745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14707" y="346360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60%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0" y="536575"/>
            <a:ext cx="9144000" cy="53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38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テキスト ボックス 2">
              <a:hlinkClick r:id="rId7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0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1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2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43" name="Picture 9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522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n_tsunashima\Desktop\20191216New次年度カタログ\2020年度カタログ作成\20200110路線図\20200110路線図\01ネットワーク(路線図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8" y="3779408"/>
            <a:ext cx="4831285" cy="271602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0" y="5650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お役立ち情報広告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ネットワークが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超特価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  <a:endParaRPr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30" descr="C:\Users\n_tsunashima\Desktop\HPチーム\03デジタルサイネージ\02画像\音符合体ロ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9" y="25348"/>
            <a:ext cx="171513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 字 23"/>
          <p:cNvSpPr/>
          <p:nvPr/>
        </p:nvSpPr>
        <p:spPr>
          <a:xfrm>
            <a:off x="260350" y="695325"/>
            <a:ext cx="3770313" cy="361950"/>
          </a:xfrm>
          <a:prstGeom prst="corner">
            <a:avLst>
              <a:gd name="adj1" fmla="val 9375"/>
              <a:gd name="adj2" fmla="val 156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テキスト ボックス 15"/>
          <p:cNvSpPr txBox="1">
            <a:spLocks noChangeArrowheads="1"/>
          </p:cNvSpPr>
          <p:nvPr/>
        </p:nvSpPr>
        <p:spPr bwMode="auto">
          <a:xfrm>
            <a:off x="320675" y="706438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メイリオ" pitchFamily="50" charset="-128"/>
                <a:ea typeface="メイリオ" pitchFamily="50" charset="-128"/>
              </a:rPr>
              <a:t>商品概要</a:t>
            </a:r>
          </a:p>
        </p:txBody>
      </p:sp>
      <p:sp>
        <p:nvSpPr>
          <p:cNvPr id="26" name="テキスト ボックス 38"/>
          <p:cNvSpPr txBox="1">
            <a:spLocks noChangeArrowheads="1"/>
          </p:cNvSpPr>
          <p:nvPr/>
        </p:nvSpPr>
        <p:spPr bwMode="auto">
          <a:xfrm>
            <a:off x="117475" y="2013853"/>
            <a:ext cx="6577013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■特価条件　　　感染防止、時短関連、収納・節約、業務改善、その他お役立ち情報の広告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　　　　　　　　　　　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ご不明な点は担当者までお問合せ下さい。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ユニット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	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 </a:t>
            </a:r>
            <a:r>
              <a:rPr lang="en-US" altLang="ja-JP" sz="12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ビジョン　ネットワーク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■設定枠数　　　各週先着</a:t>
            </a:r>
            <a:r>
              <a:rPr lang="en-US" altLang="ja-JP" sz="1200" b="1" dirty="0" smtClean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</a:rPr>
              <a:t>枠限定</a:t>
            </a:r>
            <a:endParaRPr lang="en-US" altLang="ja-JP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■掲出期間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　　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日週～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31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日週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■料金　　　　　　定価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220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                     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88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en-US" altLang="ja-JP" sz="12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■放映箇所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68275" y="1154113"/>
            <a:ext cx="7242459" cy="84528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109"/>
          <p:cNvSpPr>
            <a:spLocks noChangeArrowheads="1"/>
          </p:cNvSpPr>
          <p:nvPr/>
        </p:nvSpPr>
        <p:spPr bwMode="auto">
          <a:xfrm>
            <a:off x="261937" y="1168400"/>
            <a:ext cx="71487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日週～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31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日週の放映期間で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お役立ち</a:t>
            </a:r>
            <a:r>
              <a:rPr lang="ja-JP" altLang="en-US" sz="1600" b="1" dirty="0">
                <a:latin typeface="Meiryo UI" pitchFamily="50" charset="-128"/>
                <a:ea typeface="Meiryo UI" pitchFamily="50" charset="-128"/>
              </a:rPr>
              <a:t>情報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広告限定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で、</a:t>
            </a:r>
            <a:endParaRPr lang="en-US" altLang="ja-JP" sz="1600" dirty="0" smtClean="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横型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&amp;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音が出る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350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で放映できる</a:t>
            </a:r>
            <a:r>
              <a:rPr lang="en-US" altLang="ja-JP" sz="16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ビジョンの「ネットワーク」を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週間・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600" dirty="0" smtClean="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オフの</a:t>
            </a:r>
            <a:r>
              <a:rPr lang="en-US" altLang="ja-JP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88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で販売致します。</a:t>
            </a:r>
          </a:p>
        </p:txBody>
      </p:sp>
      <p:pic>
        <p:nvPicPr>
          <p:cNvPr id="33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5180456" y="2432371"/>
            <a:ext cx="1718752" cy="150945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7012092" y="2425336"/>
            <a:ext cx="1784899" cy="152351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15"/>
          <p:cNvSpPr txBox="1">
            <a:spLocks noChangeArrowheads="1"/>
          </p:cNvSpPr>
          <p:nvPr/>
        </p:nvSpPr>
        <p:spPr bwMode="auto">
          <a:xfrm>
            <a:off x="5827200" y="3948870"/>
            <a:ext cx="22333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放映媒体イメージ</a:t>
            </a:r>
            <a:r>
              <a:rPr lang="en-US" altLang="ja-JP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横型、音活用可能</a:t>
            </a:r>
            <a:r>
              <a:rPr lang="en-US" altLang="ja-JP" sz="1000" b="1" dirty="0" smtClean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7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テキスト ボックス 15"/>
          <p:cNvSpPr txBox="1">
            <a:spLocks noChangeArrowheads="1"/>
          </p:cNvSpPr>
          <p:nvPr/>
        </p:nvSpPr>
        <p:spPr bwMode="auto">
          <a:xfrm>
            <a:off x="5447997" y="4564868"/>
            <a:ext cx="3348994" cy="1815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注意</a:t>
            </a:r>
            <a:r>
              <a:rPr lang="ja-JP" altLang="en-US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事項</a:t>
            </a:r>
            <a:endParaRPr lang="en-US" altLang="ja-JP" sz="12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販売状況によっては販売枠数の増減があります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広告内容は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商品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サービスを原則とします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料金は税抜・グロスです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申込みが重複した場合は調整させて頂きます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規制業種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クライアント</a:t>
            </a: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公営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競技、パチンコ店・製造メーカー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貸金業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等）は対象外です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ja-JP" altLang="en-US" sz="4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放映駅・面数は駅構内の特情や店舗営業状況により変更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する場合がございます。</a:t>
            </a:r>
            <a:endParaRPr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2709856" y="335745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14707" y="346360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60%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0" y="536575"/>
            <a:ext cx="9144000" cy="53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38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テキスト ボックス 2">
              <a:hlinkClick r:id="rId7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0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1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2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43" name="Picture 9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381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5" t="26877" r="35371" b="28161"/>
          <a:stretch/>
        </p:blipFill>
        <p:spPr bwMode="auto">
          <a:xfrm>
            <a:off x="2887613" y="2864361"/>
            <a:ext cx="776654" cy="27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116263" y="3450685"/>
            <a:ext cx="704850" cy="283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L 字 3"/>
          <p:cNvSpPr/>
          <p:nvPr/>
        </p:nvSpPr>
        <p:spPr>
          <a:xfrm>
            <a:off x="260350" y="695325"/>
            <a:ext cx="3770313" cy="361950"/>
          </a:xfrm>
          <a:prstGeom prst="corner">
            <a:avLst>
              <a:gd name="adj1" fmla="val 9375"/>
              <a:gd name="adj2" fmla="val 156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536575"/>
            <a:ext cx="9144000" cy="53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244" name="テキスト ボックス 15"/>
          <p:cNvSpPr txBox="1">
            <a:spLocks noChangeArrowheads="1"/>
          </p:cNvSpPr>
          <p:nvPr/>
        </p:nvSpPr>
        <p:spPr bwMode="auto">
          <a:xfrm>
            <a:off x="320675" y="706438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メイリオ" pitchFamily="50" charset="-128"/>
                <a:ea typeface="メイリオ" pitchFamily="50" charset="-128"/>
              </a:rPr>
              <a:t>商品概要</a:t>
            </a:r>
          </a:p>
        </p:txBody>
      </p:sp>
      <p:sp>
        <p:nvSpPr>
          <p:cNvPr id="10245" name="テキスト ボックス 38"/>
          <p:cNvSpPr txBox="1">
            <a:spLocks noChangeArrowheads="1"/>
          </p:cNvSpPr>
          <p:nvPr/>
        </p:nvSpPr>
        <p:spPr bwMode="auto">
          <a:xfrm>
            <a:off x="117475" y="1863725"/>
            <a:ext cx="657701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■ユニット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	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 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新宿駅南口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J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･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AD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ビジョン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×</a:t>
            </a:r>
            <a:r>
              <a:rPr lang="en-US" altLang="ja-JP" sz="12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ビジョン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新宿南口中央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■放映月　　　 　</a:t>
            </a:r>
            <a:r>
              <a:rPr lang="en-US" altLang="ja-JP" sz="1200" b="1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月分、</a:t>
            </a:r>
            <a:r>
              <a:rPr lang="en-US" altLang="ja-JP" sz="1200" b="1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</a:rPr>
              <a:t>月分</a:t>
            </a:r>
            <a:endParaRPr lang="ja-JP" altLang="en-US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■料金　　　　　　定価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775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　　　　　　　　　　　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390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</a:rPr>
              <a:t>)</a:t>
            </a:r>
            <a:endParaRPr lang="en-US" altLang="ja-JP" sz="12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■放映箇所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テキスト ボックス 15"/>
          <p:cNvSpPr txBox="1">
            <a:spLocks noChangeArrowheads="1"/>
          </p:cNvSpPr>
          <p:nvPr/>
        </p:nvSpPr>
        <p:spPr bwMode="auto">
          <a:xfrm>
            <a:off x="0" y="5650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月・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新宿駅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南口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AD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貸切がセットで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%</a:t>
            </a: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</a:t>
            </a:r>
            <a:endParaRPr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48" name="テキスト ボックス 15"/>
          <p:cNvSpPr txBox="1">
            <a:spLocks noChangeArrowheads="1"/>
          </p:cNvSpPr>
          <p:nvPr/>
        </p:nvSpPr>
        <p:spPr bwMode="auto">
          <a:xfrm>
            <a:off x="323850" y="5711825"/>
            <a:ext cx="903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latin typeface="Meiryo UI" pitchFamily="50" charset="-128"/>
                <a:ea typeface="Meiryo UI" pitchFamily="50" charset="-128"/>
              </a:rPr>
              <a:t>注意事項</a:t>
            </a:r>
          </a:p>
        </p:txBody>
      </p:sp>
      <p:sp>
        <p:nvSpPr>
          <p:cNvPr id="10249" name="Text Box 44"/>
          <p:cNvSpPr txBox="1">
            <a:spLocks noChangeArrowheads="1"/>
          </p:cNvSpPr>
          <p:nvPr/>
        </p:nvSpPr>
        <p:spPr bwMode="auto">
          <a:xfrm>
            <a:off x="196850" y="6043613"/>
            <a:ext cx="4375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■料金は税抜・グロスです。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■申込みが重複した場合は調整させて頂きます。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■既にお申込みいただいた件名、入札件名については対象外とさせて頂きます。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L 字 29"/>
          <p:cNvSpPr/>
          <p:nvPr/>
        </p:nvSpPr>
        <p:spPr>
          <a:xfrm>
            <a:off x="271463" y="5726113"/>
            <a:ext cx="3549650" cy="312737"/>
          </a:xfrm>
          <a:prstGeom prst="corner">
            <a:avLst>
              <a:gd name="adj1" fmla="val 9375"/>
              <a:gd name="adj2" fmla="val 156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68275" y="1154113"/>
            <a:ext cx="6526213" cy="61277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52" name="正方形/長方形 109"/>
          <p:cNvSpPr>
            <a:spLocks noChangeArrowheads="1"/>
          </p:cNvSpPr>
          <p:nvPr/>
        </p:nvSpPr>
        <p:spPr bwMode="auto">
          <a:xfrm>
            <a:off x="261938" y="1168400"/>
            <a:ext cx="6432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月～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月の放映期間で対象ユニットをセット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でご利用いただくと</a:t>
            </a:r>
            <a:endParaRPr lang="en-US" altLang="ja-JP" sz="1600" dirty="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16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6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にて販売いたします。</a:t>
            </a:r>
            <a:endParaRPr lang="en-US" altLang="ja-JP" sz="16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253" name="Text Box 44"/>
          <p:cNvSpPr txBox="1">
            <a:spLocks noChangeArrowheads="1"/>
          </p:cNvSpPr>
          <p:nvPr/>
        </p:nvSpPr>
        <p:spPr bwMode="auto">
          <a:xfrm>
            <a:off x="3937000" y="6181725"/>
            <a:ext cx="258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■販売状況によっては販売枠数の増減があります。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■広告内容は</a:t>
            </a:r>
            <a:r>
              <a:rPr lang="en-US" altLang="ja-JP" sz="90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90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0270" name="Picture 30" descr="C:\Users\n_tsunashima\Desktop\HPチーム\03デジタルサイネージ\02画像\音符合体ロ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9" y="25348"/>
            <a:ext cx="171513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0" t="26877" r="11030" b="28161"/>
          <a:stretch/>
        </p:blipFill>
        <p:spPr bwMode="auto">
          <a:xfrm>
            <a:off x="3664267" y="2863979"/>
            <a:ext cx="5369656" cy="27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982267" y="449938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7982267" y="4732571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832917" y="4732214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572442" y="4732214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655701" y="366118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4478655" y="366118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5770880" y="366118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905942" y="366118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306502" y="473185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/>
        </p:nvSpPr>
        <p:spPr>
          <a:xfrm rot="6709905">
            <a:off x="3015882" y="2882206"/>
            <a:ext cx="241971" cy="160566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二等辺三角形 51"/>
          <p:cNvSpPr/>
          <p:nvPr/>
        </p:nvSpPr>
        <p:spPr>
          <a:xfrm rot="4594707">
            <a:off x="2907041" y="4026616"/>
            <a:ext cx="241971" cy="160566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555" name="Picture 3" descr="C:\Users\n_tsunashima\Desktop\HPチーム\03デジタルサイネージ\03作成資料\old\2018年\20181127新カタログ案（2019年度）\20190207NDVカタログ作成(耕文社送付データ)\02画像素材\06スペシャルビジョン\し新宿　ＮＤ新宿南口中央70インチ-合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06" y="4307996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n_tsunashima\Desktop\HPチーム\03デジタルサイネージ\03作成資料\old\2018年\20181127新カタログ案（2019年度）\20190207NDVカタログ作成(耕文社送付データ)\02画像素材\06スペシャル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06" y="2902880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6" name="テキスト ボックス 18"/>
          <p:cNvSpPr txBox="1">
            <a:spLocks noChangeArrowheads="1"/>
          </p:cNvSpPr>
          <p:nvPr/>
        </p:nvSpPr>
        <p:spPr bwMode="auto">
          <a:xfrm>
            <a:off x="1281506" y="2902880"/>
            <a:ext cx="1728606" cy="195814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60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インチ</a:t>
            </a: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×4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面　</a:t>
            </a: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時　貸切放映</a:t>
            </a:r>
            <a:endParaRPr lang="ja-JP" altLang="en-US" sz="800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4" name="テキスト ボックス 18"/>
          <p:cNvSpPr txBox="1">
            <a:spLocks noChangeArrowheads="1"/>
          </p:cNvSpPr>
          <p:nvPr/>
        </p:nvSpPr>
        <p:spPr bwMode="auto">
          <a:xfrm>
            <a:off x="1280014" y="4310888"/>
            <a:ext cx="1728606" cy="195814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70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インチ</a:t>
            </a: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×1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面　</a:t>
            </a: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時　貸切放映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3365817" y="473185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3526038" y="4499387"/>
            <a:ext cx="146050" cy="146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AutoShape 6" descr="青色メールアイコンの無料イラスト素材｜イラストイメー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8" descr="青色メールアイコンの無料イラスト素材｜イラストイメー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10254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2">
              <a:hlinkClick r:id="rId7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56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57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58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23561" name="Picture 9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右矢印 1"/>
          <p:cNvSpPr/>
          <p:nvPr/>
        </p:nvSpPr>
        <p:spPr>
          <a:xfrm>
            <a:off x="2683537" y="238845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88388" y="2494592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50%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</a:t>
            </a:r>
            <a:endParaRPr kumimoji="1"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3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 字 3"/>
          <p:cNvSpPr/>
          <p:nvPr/>
        </p:nvSpPr>
        <p:spPr>
          <a:xfrm>
            <a:off x="260350" y="695325"/>
            <a:ext cx="3770313" cy="361950"/>
          </a:xfrm>
          <a:prstGeom prst="corner">
            <a:avLst>
              <a:gd name="adj1" fmla="val 9375"/>
              <a:gd name="adj2" fmla="val 156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244" name="テキスト ボックス 15"/>
          <p:cNvSpPr txBox="1">
            <a:spLocks noChangeArrowheads="1"/>
          </p:cNvSpPr>
          <p:nvPr/>
        </p:nvSpPr>
        <p:spPr bwMode="auto">
          <a:xfrm>
            <a:off x="320675" y="706438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メイリオ" pitchFamily="50" charset="-128"/>
                <a:ea typeface="メイリオ" pitchFamily="50" charset="-128"/>
              </a:rPr>
              <a:t>商品概要</a:t>
            </a:r>
          </a:p>
        </p:txBody>
      </p:sp>
      <p:sp>
        <p:nvSpPr>
          <p:cNvPr id="10245" name="テキスト ボックス 38"/>
          <p:cNvSpPr txBox="1">
            <a:spLocks noChangeArrowheads="1"/>
          </p:cNvSpPr>
          <p:nvPr/>
        </p:nvSpPr>
        <p:spPr bwMode="auto">
          <a:xfrm>
            <a:off x="117475" y="1863725"/>
            <a:ext cx="6577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■ユニット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	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　 </a:t>
            </a:r>
            <a:r>
              <a:rPr lang="en-US" altLang="ja-JP" sz="12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ビジョン　単駅　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大ターミナル駅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（１枠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秒）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■放映月　　　 　</a:t>
            </a:r>
            <a:r>
              <a:rPr lang="en-US" altLang="ja-JP" sz="1200" b="1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200" b="1" dirty="0">
                <a:latin typeface="Meiryo UI" pitchFamily="50" charset="-128"/>
                <a:ea typeface="Meiryo UI" pitchFamily="50" charset="-128"/>
              </a:rPr>
              <a:t>月分、</a:t>
            </a:r>
            <a:r>
              <a:rPr lang="en-US" altLang="ja-JP" sz="1200" b="1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</a:rPr>
              <a:t>月分</a:t>
            </a:r>
            <a:endParaRPr lang="ja-JP" altLang="en-US" sz="1200" b="1" dirty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■対象駅及び料金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テキスト ボックス 15"/>
          <p:cNvSpPr txBox="1">
            <a:spLocks noChangeArrowheads="1"/>
          </p:cNvSpPr>
          <p:nvPr/>
        </p:nvSpPr>
        <p:spPr bwMode="auto">
          <a:xfrm>
            <a:off x="0" y="56506"/>
            <a:ext cx="7974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大ターミナル駅が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%</a:t>
            </a: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オフ</a:t>
            </a:r>
            <a:endParaRPr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48" name="テキスト ボックス 15"/>
          <p:cNvSpPr txBox="1">
            <a:spLocks noChangeArrowheads="1"/>
          </p:cNvSpPr>
          <p:nvPr/>
        </p:nvSpPr>
        <p:spPr bwMode="auto">
          <a:xfrm>
            <a:off x="323850" y="5711825"/>
            <a:ext cx="903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>
                <a:latin typeface="Meiryo UI" pitchFamily="50" charset="-128"/>
                <a:ea typeface="Meiryo UI" pitchFamily="50" charset="-128"/>
              </a:rPr>
              <a:t>注意事項</a:t>
            </a:r>
          </a:p>
        </p:txBody>
      </p:sp>
      <p:sp>
        <p:nvSpPr>
          <p:cNvPr id="10249" name="Text Box 44"/>
          <p:cNvSpPr txBox="1">
            <a:spLocks noChangeArrowheads="1"/>
          </p:cNvSpPr>
          <p:nvPr/>
        </p:nvSpPr>
        <p:spPr bwMode="auto">
          <a:xfrm>
            <a:off x="196850" y="6043613"/>
            <a:ext cx="4375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■料金は税抜・グロスです。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■申込みが重複した場合は調整させて頂きます。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■既にお申込みいただいた件名、入札件名については対象外とさせて頂きます。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L 字 29"/>
          <p:cNvSpPr/>
          <p:nvPr/>
        </p:nvSpPr>
        <p:spPr>
          <a:xfrm>
            <a:off x="271463" y="5726113"/>
            <a:ext cx="3549650" cy="312737"/>
          </a:xfrm>
          <a:prstGeom prst="corner">
            <a:avLst>
              <a:gd name="adj1" fmla="val 9375"/>
              <a:gd name="adj2" fmla="val 156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68275" y="1154113"/>
            <a:ext cx="6526213" cy="61277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52" name="正方形/長方形 109"/>
          <p:cNvSpPr>
            <a:spLocks noChangeArrowheads="1"/>
          </p:cNvSpPr>
          <p:nvPr/>
        </p:nvSpPr>
        <p:spPr bwMode="auto">
          <a:xfrm>
            <a:off x="261938" y="1168400"/>
            <a:ext cx="6432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600" b="1" dirty="0" smtClean="0"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600" b="1" dirty="0">
                <a:latin typeface="Meiryo UI" pitchFamily="50" charset="-128"/>
                <a:ea typeface="Meiryo UI" pitchFamily="50" charset="-128"/>
              </a:rPr>
              <a:t>月分、</a:t>
            </a:r>
            <a:r>
              <a:rPr lang="en-US" altLang="ja-JP" sz="1600" b="1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月分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の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大ターミナル駅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</a:rPr>
              <a:t>を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</a:rPr>
              <a:t>超特価</a:t>
            </a:r>
            <a:r>
              <a:rPr lang="ja-JP" altLang="en-US" sz="1600" b="1" dirty="0">
                <a:latin typeface="Meiryo UI" pitchFamily="50" charset="-128"/>
                <a:ea typeface="Meiryo UI" pitchFamily="50" charset="-128"/>
              </a:rPr>
              <a:t>の</a:t>
            </a:r>
            <a:r>
              <a:rPr lang="en-US" altLang="ja-JP" sz="16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60%</a:t>
            </a:r>
            <a:r>
              <a:rPr lang="ja-JP" altLang="en-US" sz="16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にて販売いたします。</a:t>
            </a:r>
            <a:endParaRPr lang="en-US" altLang="ja-JP" sz="16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253" name="Text Box 44"/>
          <p:cNvSpPr txBox="1">
            <a:spLocks noChangeArrowheads="1"/>
          </p:cNvSpPr>
          <p:nvPr/>
        </p:nvSpPr>
        <p:spPr bwMode="auto">
          <a:xfrm>
            <a:off x="3937000" y="6181725"/>
            <a:ext cx="258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■販売状況によっては販売枠数の増減があります。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■広告内容は</a:t>
            </a:r>
            <a:r>
              <a:rPr lang="en-US" altLang="ja-JP" sz="90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90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90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90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0259" name="Picture 24" descr="\\10.22.3.78\07_営業戦略部\010_部内共有\ニューデイズビジョン課\03-仕様・スペック・設置\05-写真館\NDK中型サイネージ\一覧作成\写真データ\00_設置詳細カタログ写真\01●大ターミナル\01新宿駅\KIOSK新宿南口改札内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754063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6" descr="\\10.22.3.78\07_営業戦略部\010_部内共有\ニューデイズビジョン課\03-仕様・スペック・設置\05-写真館\NDK中型サイネージ\一覧作成\写真データ\00_設置詳細カタログ写真\01●大ターミナル\03東京駅\KIOSK東京八重洲北改札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166938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7" descr="\\10.22.3.78\07_営業戦略部\010_部内共有\ニューデイズビジョン課\03-仕様・スペック・設置\05-写真館\NDK中型サイネージ\一覧作成\写真データ\00_設置詳細カタログ写真\01●大ターミナル\04池袋駅\ND池袋中央南①(70インチ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57346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8" descr="\\10.22.3.78\07_営業戦略部\010_部内共有\ニューデイズビジョン課\03-仕様・スペック・設置\05-写真館\NDK中型サイネージ\一覧作成\写真データ\00_設置詳細カタログ写真\01●大ターミナル\05上野駅\ND上野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98475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テキスト ボックス 18"/>
          <p:cNvSpPr txBox="1">
            <a:spLocks noChangeArrowheads="1"/>
          </p:cNvSpPr>
          <p:nvPr/>
        </p:nvSpPr>
        <p:spPr bwMode="auto">
          <a:xfrm>
            <a:off x="7034213" y="1851025"/>
            <a:ext cx="1647825" cy="195263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新宿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】NewDays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ビジョン設置イメージ</a:t>
            </a:r>
          </a:p>
        </p:txBody>
      </p:sp>
      <p:sp>
        <p:nvSpPr>
          <p:cNvPr id="10264" name="テキスト ボックス 18"/>
          <p:cNvSpPr txBox="1">
            <a:spLocks noChangeArrowheads="1"/>
          </p:cNvSpPr>
          <p:nvPr/>
        </p:nvSpPr>
        <p:spPr bwMode="auto">
          <a:xfrm>
            <a:off x="7034213" y="3267075"/>
            <a:ext cx="1647825" cy="196850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東京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】NewDays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ビジョン設置イメージ</a:t>
            </a:r>
          </a:p>
        </p:txBody>
      </p:sp>
      <p:sp>
        <p:nvSpPr>
          <p:cNvPr id="10265" name="テキスト ボックス 18"/>
          <p:cNvSpPr txBox="1">
            <a:spLocks noChangeArrowheads="1"/>
          </p:cNvSpPr>
          <p:nvPr/>
        </p:nvSpPr>
        <p:spPr bwMode="auto">
          <a:xfrm>
            <a:off x="7034213" y="4668838"/>
            <a:ext cx="1647825" cy="196850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池袋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】NewDays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ビジョン設置イメージ</a:t>
            </a:r>
          </a:p>
        </p:txBody>
      </p:sp>
      <p:sp>
        <p:nvSpPr>
          <p:cNvPr id="10266" name="テキスト ボックス 18"/>
          <p:cNvSpPr txBox="1">
            <a:spLocks noChangeArrowheads="1"/>
          </p:cNvSpPr>
          <p:nvPr/>
        </p:nvSpPr>
        <p:spPr bwMode="auto">
          <a:xfrm>
            <a:off x="7034213" y="6086475"/>
            <a:ext cx="1647825" cy="195263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上野</a:t>
            </a:r>
            <a:r>
              <a:rPr lang="en-US" altLang="ja-JP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】NewDays</a:t>
            </a:r>
            <a:r>
              <a:rPr lang="ja-JP" altLang="en-US" sz="80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ビジョン設置イメージ</a:t>
            </a:r>
          </a:p>
        </p:txBody>
      </p:sp>
      <p:pic>
        <p:nvPicPr>
          <p:cNvPr id="10267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527300"/>
            <a:ext cx="5202238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374650" y="2901950"/>
            <a:ext cx="914400" cy="20907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69" name="テキスト ボックス 2"/>
          <p:cNvSpPr txBox="1">
            <a:spLocks noChangeArrowheads="1"/>
          </p:cNvSpPr>
          <p:nvPr/>
        </p:nvSpPr>
        <p:spPr bwMode="auto">
          <a:xfrm>
            <a:off x="361950" y="3490913"/>
            <a:ext cx="954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６０％</a:t>
            </a:r>
            <a:endParaRPr lang="en-US" altLang="ja-JP" sz="24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オフ</a:t>
            </a:r>
          </a:p>
        </p:txBody>
      </p:sp>
      <p:pic>
        <p:nvPicPr>
          <p:cNvPr id="10270" name="Picture 30" descr="C:\Users\n_tsunashima\Desktop\HPチーム\03デジタルサイネージ\02画像\音符合体ロゴ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9" y="25348"/>
            <a:ext cx="171513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右矢印 26"/>
          <p:cNvSpPr/>
          <p:nvPr/>
        </p:nvSpPr>
        <p:spPr>
          <a:xfrm>
            <a:off x="3272093" y="2992096"/>
            <a:ext cx="193573" cy="2486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3272093" y="3440928"/>
            <a:ext cx="193573" cy="2486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3272093" y="3906044"/>
            <a:ext cx="193573" cy="2486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3272093" y="4368881"/>
            <a:ext cx="193573" cy="2486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>
            <a:off x="3272093" y="4819404"/>
            <a:ext cx="193573" cy="2486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0" y="536575"/>
            <a:ext cx="9144000" cy="53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4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テキスト ボックス 2">
              <a:hlinkClick r:id="rId9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7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8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49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50" name="Picture 9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0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675</Words>
  <Application>Microsoft Office PowerPoint</Application>
  <PresentationFormat>画面に合わせる (4:3)</PresentationFormat>
  <Paragraphs>137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【期間限定】7月～8月超特価販売</dc:title>
  <dc:creator>坂井</dc:creator>
  <cp:lastModifiedBy>坂井</cp:lastModifiedBy>
  <cp:revision>2</cp:revision>
  <dcterms:created xsi:type="dcterms:W3CDTF">2020-06-10T04:39:35Z</dcterms:created>
  <dcterms:modified xsi:type="dcterms:W3CDTF">2020-06-10T04:49:12Z</dcterms:modified>
</cp:coreProperties>
</file>