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36" y="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77573-AA24-494D-9B43-24B9510FE4F8}" type="datetimeFigureOut">
              <a:rPr kumimoji="1" lang="ja-JP" altLang="en-US" smtClean="0"/>
              <a:t>2020/7/13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F875F-F73C-4820-ADDF-5D3A78DA6B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2822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77573-AA24-494D-9B43-24B9510FE4F8}" type="datetimeFigureOut">
              <a:rPr kumimoji="1" lang="ja-JP" altLang="en-US" smtClean="0"/>
              <a:t>2020/7/13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F875F-F73C-4820-ADDF-5D3A78DA6B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1823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77573-AA24-494D-9B43-24B9510FE4F8}" type="datetimeFigureOut">
              <a:rPr kumimoji="1" lang="ja-JP" altLang="en-US" smtClean="0"/>
              <a:t>2020/7/13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F875F-F73C-4820-ADDF-5D3A78DA6B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4102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77573-AA24-494D-9B43-24B9510FE4F8}" type="datetimeFigureOut">
              <a:rPr kumimoji="1" lang="ja-JP" altLang="en-US" smtClean="0"/>
              <a:t>2020/7/13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F875F-F73C-4820-ADDF-5D3A78DA6B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0526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77573-AA24-494D-9B43-24B9510FE4F8}" type="datetimeFigureOut">
              <a:rPr kumimoji="1" lang="ja-JP" altLang="en-US" smtClean="0"/>
              <a:t>2020/7/13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F875F-F73C-4820-ADDF-5D3A78DA6B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4796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77573-AA24-494D-9B43-24B9510FE4F8}" type="datetimeFigureOut">
              <a:rPr kumimoji="1" lang="ja-JP" altLang="en-US" smtClean="0"/>
              <a:t>2020/7/13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F875F-F73C-4820-ADDF-5D3A78DA6B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9757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77573-AA24-494D-9B43-24B9510FE4F8}" type="datetimeFigureOut">
              <a:rPr kumimoji="1" lang="ja-JP" altLang="en-US" smtClean="0"/>
              <a:t>2020/7/13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F875F-F73C-4820-ADDF-5D3A78DA6B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91696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77573-AA24-494D-9B43-24B9510FE4F8}" type="datetimeFigureOut">
              <a:rPr kumimoji="1" lang="ja-JP" altLang="en-US" smtClean="0"/>
              <a:t>2020/7/13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F875F-F73C-4820-ADDF-5D3A78DA6B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7832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77573-AA24-494D-9B43-24B9510FE4F8}" type="datetimeFigureOut">
              <a:rPr kumimoji="1" lang="ja-JP" altLang="en-US" smtClean="0"/>
              <a:t>2020/7/13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F875F-F73C-4820-ADDF-5D3A78DA6B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2206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77573-AA24-494D-9B43-24B9510FE4F8}" type="datetimeFigureOut">
              <a:rPr kumimoji="1" lang="ja-JP" altLang="en-US" smtClean="0"/>
              <a:t>2020/7/13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F875F-F73C-4820-ADDF-5D3A78DA6B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3981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77573-AA24-494D-9B43-24B9510FE4F8}" type="datetimeFigureOut">
              <a:rPr kumimoji="1" lang="ja-JP" altLang="en-US" smtClean="0"/>
              <a:t>2020/7/13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F875F-F73C-4820-ADDF-5D3A78DA6B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4185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877573-AA24-494D-9B43-24B9510FE4F8}" type="datetimeFigureOut">
              <a:rPr kumimoji="1" lang="ja-JP" altLang="en-US" smtClean="0"/>
              <a:t>2020/7/13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4F875F-F73C-4820-ADDF-5D3A78DA6B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7049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hyperlink" Target="mailto:NDvision@j-retail.co.jp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965" t="26877" r="35371" b="28161"/>
          <a:stretch/>
        </p:blipFill>
        <p:spPr bwMode="auto">
          <a:xfrm>
            <a:off x="2887613" y="2864361"/>
            <a:ext cx="776654" cy="27928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正方形/長方形 7"/>
          <p:cNvSpPr/>
          <p:nvPr/>
        </p:nvSpPr>
        <p:spPr>
          <a:xfrm>
            <a:off x="3116263" y="3450685"/>
            <a:ext cx="704850" cy="2835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L 字 3"/>
          <p:cNvSpPr/>
          <p:nvPr/>
        </p:nvSpPr>
        <p:spPr>
          <a:xfrm>
            <a:off x="260350" y="695325"/>
            <a:ext cx="3770313" cy="361950"/>
          </a:xfrm>
          <a:prstGeom prst="corner">
            <a:avLst>
              <a:gd name="adj1" fmla="val 9375"/>
              <a:gd name="adj2" fmla="val 15625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0" y="536575"/>
            <a:ext cx="9144000" cy="53975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10244" name="テキスト ボックス 15"/>
          <p:cNvSpPr txBox="1">
            <a:spLocks noChangeArrowheads="1"/>
          </p:cNvSpPr>
          <p:nvPr/>
        </p:nvSpPr>
        <p:spPr bwMode="auto">
          <a:xfrm>
            <a:off x="320675" y="706438"/>
            <a:ext cx="9032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 b="1">
                <a:latin typeface="メイリオ" pitchFamily="50" charset="-128"/>
                <a:ea typeface="メイリオ" pitchFamily="50" charset="-128"/>
              </a:rPr>
              <a:t>商品概要</a:t>
            </a:r>
          </a:p>
        </p:txBody>
      </p:sp>
      <p:sp>
        <p:nvSpPr>
          <p:cNvPr id="10245" name="テキスト ボックス 38"/>
          <p:cNvSpPr txBox="1">
            <a:spLocks noChangeArrowheads="1"/>
          </p:cNvSpPr>
          <p:nvPr/>
        </p:nvSpPr>
        <p:spPr bwMode="auto">
          <a:xfrm>
            <a:off x="117475" y="1863725"/>
            <a:ext cx="6577013" cy="1246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ja-JP" altLang="en-US" sz="1200" dirty="0">
                <a:latin typeface="Meiryo UI" pitchFamily="50" charset="-128"/>
                <a:ea typeface="Meiryo UI" pitchFamily="50" charset="-128"/>
              </a:rPr>
              <a:t>■ユニット</a:t>
            </a:r>
            <a:r>
              <a:rPr lang="en-US" altLang="ja-JP" sz="1200" dirty="0">
                <a:latin typeface="Meiryo UI" pitchFamily="50" charset="-128"/>
                <a:ea typeface="Meiryo UI" pitchFamily="50" charset="-128"/>
              </a:rPr>
              <a:t>	</a:t>
            </a:r>
            <a:r>
              <a:rPr lang="ja-JP" altLang="en-US" sz="1200" dirty="0">
                <a:latin typeface="Meiryo UI" pitchFamily="50" charset="-128"/>
                <a:ea typeface="Meiryo UI" pitchFamily="50" charset="-128"/>
              </a:rPr>
              <a:t>　 </a:t>
            </a:r>
            <a:r>
              <a:rPr lang="ja-JP" altLang="en-US" sz="1200" dirty="0" smtClean="0">
                <a:latin typeface="Meiryo UI" pitchFamily="50" charset="-128"/>
                <a:ea typeface="Meiryo UI" pitchFamily="50" charset="-128"/>
              </a:rPr>
              <a:t>新宿駅南口</a:t>
            </a:r>
            <a:r>
              <a:rPr lang="en-US" altLang="ja-JP" sz="1200" dirty="0" smtClean="0">
                <a:latin typeface="Meiryo UI" pitchFamily="50" charset="-128"/>
                <a:ea typeface="Meiryo UI" pitchFamily="50" charset="-128"/>
              </a:rPr>
              <a:t>J</a:t>
            </a:r>
            <a:r>
              <a:rPr lang="ja-JP" altLang="en-US" sz="1200" dirty="0" smtClean="0">
                <a:latin typeface="Meiryo UI" pitchFamily="50" charset="-128"/>
                <a:ea typeface="Meiryo UI" pitchFamily="50" charset="-128"/>
              </a:rPr>
              <a:t>･</a:t>
            </a:r>
            <a:r>
              <a:rPr lang="en-US" altLang="ja-JP" sz="1200" dirty="0" smtClean="0">
                <a:latin typeface="Meiryo UI" pitchFamily="50" charset="-128"/>
                <a:ea typeface="Meiryo UI" pitchFamily="50" charset="-128"/>
              </a:rPr>
              <a:t>AD</a:t>
            </a:r>
            <a:r>
              <a:rPr lang="ja-JP" altLang="en-US" sz="1200" dirty="0" smtClean="0">
                <a:latin typeface="Meiryo UI" pitchFamily="50" charset="-128"/>
                <a:ea typeface="Meiryo UI" pitchFamily="50" charset="-128"/>
              </a:rPr>
              <a:t>ビジョン</a:t>
            </a:r>
            <a:r>
              <a:rPr lang="en-US" altLang="ja-JP" sz="1200" dirty="0" smtClean="0">
                <a:latin typeface="Meiryo UI" pitchFamily="50" charset="-128"/>
                <a:ea typeface="Meiryo UI" pitchFamily="50" charset="-128"/>
              </a:rPr>
              <a:t>×</a:t>
            </a:r>
            <a:r>
              <a:rPr lang="en-US" altLang="ja-JP" sz="1200" dirty="0" err="1" smtClean="0">
                <a:latin typeface="Meiryo UI" pitchFamily="50" charset="-128"/>
                <a:ea typeface="Meiryo UI" pitchFamily="50" charset="-128"/>
              </a:rPr>
              <a:t>NewDays</a:t>
            </a:r>
            <a:r>
              <a:rPr lang="ja-JP" altLang="en-US" sz="1200" dirty="0" smtClean="0">
                <a:latin typeface="Meiryo UI" pitchFamily="50" charset="-128"/>
                <a:ea typeface="Meiryo UI" pitchFamily="50" charset="-128"/>
              </a:rPr>
              <a:t>ビジョン</a:t>
            </a:r>
            <a:r>
              <a:rPr lang="en-US" altLang="ja-JP" sz="1200" dirty="0" smtClean="0">
                <a:latin typeface="Meiryo UI" pitchFamily="50" charset="-128"/>
                <a:ea typeface="Meiryo UI" pitchFamily="50" charset="-128"/>
              </a:rPr>
              <a:t>(</a:t>
            </a:r>
            <a:r>
              <a:rPr lang="ja-JP" altLang="en-US" sz="1200" dirty="0" smtClean="0">
                <a:latin typeface="Meiryo UI" pitchFamily="50" charset="-128"/>
                <a:ea typeface="Meiryo UI" pitchFamily="50" charset="-128"/>
              </a:rPr>
              <a:t>新宿南口中央</a:t>
            </a:r>
            <a:r>
              <a:rPr lang="en-US" altLang="ja-JP" sz="1200" dirty="0" smtClean="0">
                <a:latin typeface="Meiryo UI" pitchFamily="50" charset="-128"/>
                <a:ea typeface="Meiryo UI" pitchFamily="50" charset="-128"/>
              </a:rPr>
              <a:t>)</a:t>
            </a:r>
            <a:endParaRPr lang="en-US" altLang="ja-JP" sz="1200" dirty="0">
              <a:latin typeface="Meiryo UI" pitchFamily="50" charset="-128"/>
              <a:ea typeface="Meiryo UI" pitchFamily="50" charset="-128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ja-JP" altLang="en-US" sz="1200" dirty="0">
                <a:latin typeface="Meiryo UI" pitchFamily="50" charset="-128"/>
                <a:ea typeface="Meiryo UI" pitchFamily="50" charset="-128"/>
              </a:rPr>
              <a:t>■放映月　　　 　</a:t>
            </a:r>
            <a:r>
              <a:rPr lang="en-US" altLang="ja-JP" sz="1200" b="1" dirty="0">
                <a:latin typeface="Meiryo UI" pitchFamily="50" charset="-128"/>
                <a:ea typeface="Meiryo UI" pitchFamily="50" charset="-128"/>
              </a:rPr>
              <a:t>2020</a:t>
            </a:r>
            <a:r>
              <a:rPr lang="ja-JP" altLang="en-US" sz="1200" b="1" dirty="0" smtClean="0">
                <a:latin typeface="Meiryo UI" pitchFamily="50" charset="-128"/>
                <a:ea typeface="Meiryo UI" pitchFamily="50" charset="-128"/>
              </a:rPr>
              <a:t>年</a:t>
            </a:r>
            <a:r>
              <a:rPr lang="en-US" altLang="ja-JP" sz="1200" b="1" dirty="0" smtClean="0">
                <a:latin typeface="Meiryo UI" pitchFamily="50" charset="-128"/>
                <a:ea typeface="Meiryo UI" pitchFamily="50" charset="-128"/>
              </a:rPr>
              <a:t>9</a:t>
            </a:r>
            <a:r>
              <a:rPr lang="ja-JP" altLang="en-US" sz="1200" b="1" dirty="0" smtClean="0">
                <a:latin typeface="Meiryo UI" pitchFamily="50" charset="-128"/>
                <a:ea typeface="Meiryo UI" pitchFamily="50" charset="-128"/>
              </a:rPr>
              <a:t>月分</a:t>
            </a:r>
            <a:endParaRPr lang="ja-JP" altLang="en-US" sz="1200" b="1" dirty="0">
              <a:latin typeface="Meiryo UI" pitchFamily="50" charset="-128"/>
              <a:ea typeface="Meiryo UI" pitchFamily="50" charset="-128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ja-JP" altLang="en-US" sz="1200" dirty="0" smtClean="0">
                <a:latin typeface="Meiryo UI" pitchFamily="50" charset="-128"/>
                <a:ea typeface="Meiryo UI" pitchFamily="50" charset="-128"/>
              </a:rPr>
              <a:t>■料金　　　　　　定価</a:t>
            </a:r>
            <a:r>
              <a:rPr lang="en-US" altLang="ja-JP" sz="1200" dirty="0" smtClean="0">
                <a:latin typeface="Meiryo UI" pitchFamily="50" charset="-128"/>
                <a:ea typeface="Meiryo UI" pitchFamily="50" charset="-128"/>
              </a:rPr>
              <a:t>775</a:t>
            </a:r>
            <a:r>
              <a:rPr lang="ja-JP" altLang="en-US" sz="1200" dirty="0" smtClean="0">
                <a:latin typeface="Meiryo UI" pitchFamily="50" charset="-128"/>
                <a:ea typeface="Meiryo UI" pitchFamily="50" charset="-128"/>
              </a:rPr>
              <a:t>万円</a:t>
            </a:r>
            <a:r>
              <a:rPr lang="en-US" altLang="ja-JP" sz="1200" dirty="0" smtClean="0">
                <a:latin typeface="Meiryo UI" pitchFamily="50" charset="-128"/>
                <a:ea typeface="Meiryo UI" pitchFamily="50" charset="-128"/>
              </a:rPr>
              <a:t>(</a:t>
            </a:r>
            <a:r>
              <a:rPr lang="ja-JP" altLang="en-US" sz="1200" dirty="0" smtClean="0">
                <a:latin typeface="Meiryo UI" pitchFamily="50" charset="-128"/>
                <a:ea typeface="Meiryo UI" pitchFamily="50" charset="-128"/>
              </a:rPr>
              <a:t>税抜</a:t>
            </a:r>
            <a:r>
              <a:rPr lang="en-US" altLang="ja-JP" sz="1200" dirty="0" smtClean="0">
                <a:latin typeface="Meiryo UI" pitchFamily="50" charset="-128"/>
                <a:ea typeface="Meiryo UI" pitchFamily="50" charset="-128"/>
              </a:rPr>
              <a:t>)</a:t>
            </a:r>
            <a:r>
              <a:rPr lang="ja-JP" altLang="en-US" sz="1200" dirty="0" smtClean="0">
                <a:latin typeface="Meiryo UI" pitchFamily="50" charset="-128"/>
                <a:ea typeface="Meiryo UI" pitchFamily="50" charset="-128"/>
              </a:rPr>
              <a:t>　　　　　　　　　　　</a:t>
            </a:r>
            <a:r>
              <a:rPr lang="en-US" altLang="ja-JP" sz="1400" b="1" dirty="0" smtClean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390</a:t>
            </a:r>
            <a:r>
              <a:rPr lang="ja-JP" altLang="en-US" sz="1400" b="1" dirty="0" smtClean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万円</a:t>
            </a:r>
            <a:r>
              <a:rPr lang="en-US" altLang="ja-JP" sz="1200" dirty="0" smtClean="0">
                <a:latin typeface="Meiryo UI" pitchFamily="50" charset="-128"/>
                <a:ea typeface="Meiryo UI" pitchFamily="50" charset="-128"/>
              </a:rPr>
              <a:t>(</a:t>
            </a:r>
            <a:r>
              <a:rPr lang="ja-JP" altLang="en-US" sz="1200" dirty="0" smtClean="0">
                <a:latin typeface="Meiryo UI" pitchFamily="50" charset="-128"/>
                <a:ea typeface="Meiryo UI" pitchFamily="50" charset="-128"/>
              </a:rPr>
              <a:t>税抜</a:t>
            </a:r>
            <a:r>
              <a:rPr lang="en-US" altLang="ja-JP" sz="1200" dirty="0" smtClean="0">
                <a:latin typeface="Meiryo UI" pitchFamily="50" charset="-128"/>
                <a:ea typeface="Meiryo UI" pitchFamily="50" charset="-128"/>
              </a:rPr>
              <a:t>)</a:t>
            </a:r>
            <a:endParaRPr lang="en-US" altLang="ja-JP" sz="1200" b="1" dirty="0" smtClean="0">
              <a:solidFill>
                <a:srgbClr val="FF0000"/>
              </a:solidFill>
              <a:latin typeface="Meiryo UI" pitchFamily="50" charset="-128"/>
              <a:ea typeface="Meiryo UI" pitchFamily="50" charset="-128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ja-JP" altLang="en-US" sz="1200" dirty="0" smtClean="0">
                <a:latin typeface="Meiryo UI" pitchFamily="50" charset="-128"/>
                <a:ea typeface="Meiryo UI" pitchFamily="50" charset="-128"/>
              </a:rPr>
              <a:t>■放映箇所</a:t>
            </a:r>
            <a:endParaRPr lang="en-US" altLang="ja-JP" sz="1200" dirty="0">
              <a:latin typeface="Meiryo UI" pitchFamily="50" charset="-128"/>
              <a:ea typeface="Meiryo UI" pitchFamily="50" charset="-128"/>
            </a:endParaRPr>
          </a:p>
        </p:txBody>
      </p:sp>
      <p:sp>
        <p:nvSpPr>
          <p:cNvPr id="21" name="テキスト ボックス 15"/>
          <p:cNvSpPr txBox="1">
            <a:spLocks noChangeArrowheads="1"/>
          </p:cNvSpPr>
          <p:nvPr/>
        </p:nvSpPr>
        <p:spPr bwMode="auto">
          <a:xfrm>
            <a:off x="0" y="56506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25400" dist="12700" dir="2700000" algn="tl" rotWithShape="0">
              <a:schemeClr val="tx1">
                <a:lumMod val="50000"/>
                <a:lumOff val="50000"/>
                <a:alpha val="10000"/>
              </a:schemeClr>
            </a:outerShdw>
          </a:effectLst>
        </p:spPr>
        <p:txBody>
          <a:bodyPr wrap="square" anchor="ctr">
            <a:spAutoFit/>
          </a:bodyPr>
          <a:lstStyle/>
          <a:p>
            <a:pPr eaLnBrk="1" hangingPunct="1">
              <a:defRPr/>
            </a:pP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　　　　</a:t>
            </a:r>
            <a:r>
              <a:rPr lang="en-US" altLang="ja-JP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9</a:t>
            </a: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月分　新宿駅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南口</a:t>
            </a:r>
            <a:r>
              <a:rPr lang="en-US" altLang="ja-JP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J</a:t>
            </a: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en-US" altLang="ja-JP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AD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</a:t>
            </a:r>
            <a:r>
              <a:rPr lang="en-US" altLang="ja-JP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ND</a:t>
            </a: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貸切がセットで</a:t>
            </a:r>
            <a:r>
              <a:rPr lang="en-US" altLang="ja-JP" sz="24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50</a:t>
            </a:r>
            <a:r>
              <a:rPr lang="en-US" altLang="ja-JP" sz="2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%</a:t>
            </a:r>
            <a:r>
              <a:rPr lang="ja-JP" altLang="en-US" sz="20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オフ</a:t>
            </a:r>
            <a:endParaRPr lang="ja-JP" altLang="en-US" sz="24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0" y="6550025"/>
            <a:ext cx="9144000" cy="17463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>
              <a:solidFill>
                <a:schemeClr val="tx1">
                  <a:lumMod val="50000"/>
                  <a:lumOff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248" name="テキスト ボックス 15"/>
          <p:cNvSpPr txBox="1">
            <a:spLocks noChangeArrowheads="1"/>
          </p:cNvSpPr>
          <p:nvPr/>
        </p:nvSpPr>
        <p:spPr bwMode="auto">
          <a:xfrm>
            <a:off x="323850" y="5711825"/>
            <a:ext cx="903288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 b="1" dirty="0">
                <a:latin typeface="Meiryo UI" pitchFamily="50" charset="-128"/>
                <a:ea typeface="Meiryo UI" pitchFamily="50" charset="-128"/>
              </a:rPr>
              <a:t>注意事項</a:t>
            </a:r>
          </a:p>
        </p:txBody>
      </p:sp>
      <p:sp>
        <p:nvSpPr>
          <p:cNvPr id="10249" name="Text Box 44"/>
          <p:cNvSpPr txBox="1">
            <a:spLocks noChangeArrowheads="1"/>
          </p:cNvSpPr>
          <p:nvPr/>
        </p:nvSpPr>
        <p:spPr bwMode="auto">
          <a:xfrm>
            <a:off x="196850" y="6043613"/>
            <a:ext cx="4375150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900">
                <a:latin typeface="Meiryo UI" pitchFamily="50" charset="-128"/>
                <a:ea typeface="Meiryo UI" pitchFamily="50" charset="-128"/>
              </a:rPr>
              <a:t>■料金は税抜・グロスです。</a:t>
            </a:r>
            <a:endParaRPr lang="en-US" altLang="ja-JP" sz="900">
              <a:latin typeface="Meiryo UI" pitchFamily="50" charset="-128"/>
              <a:ea typeface="Meiryo UI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900">
                <a:latin typeface="Meiryo UI" pitchFamily="50" charset="-128"/>
                <a:ea typeface="Meiryo UI" pitchFamily="50" charset="-128"/>
              </a:rPr>
              <a:t>■申込みが重複した場合は調整させて頂きます。</a:t>
            </a:r>
            <a:endParaRPr lang="en-US" altLang="ja-JP" sz="900">
              <a:latin typeface="Meiryo UI" pitchFamily="50" charset="-128"/>
              <a:ea typeface="Meiryo UI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900">
                <a:latin typeface="Meiryo UI" pitchFamily="50" charset="-128"/>
                <a:ea typeface="Meiryo UI" pitchFamily="50" charset="-128"/>
              </a:rPr>
              <a:t>■既にお申込みいただいた件名、入札件名については対象外とさせて頂きます。</a:t>
            </a:r>
            <a:endParaRPr lang="en-US" altLang="ja-JP" sz="900">
              <a:latin typeface="Meiryo UI" pitchFamily="50" charset="-128"/>
              <a:ea typeface="Meiryo UI" pitchFamily="50" charset="-128"/>
            </a:endParaRPr>
          </a:p>
        </p:txBody>
      </p:sp>
      <p:sp>
        <p:nvSpPr>
          <p:cNvPr id="30" name="L 字 29"/>
          <p:cNvSpPr/>
          <p:nvPr/>
        </p:nvSpPr>
        <p:spPr>
          <a:xfrm>
            <a:off x="271463" y="5726113"/>
            <a:ext cx="3549650" cy="312737"/>
          </a:xfrm>
          <a:prstGeom prst="corner">
            <a:avLst>
              <a:gd name="adj1" fmla="val 9375"/>
              <a:gd name="adj2" fmla="val 15625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>
              <a:solidFill>
                <a:schemeClr val="tx1">
                  <a:lumMod val="50000"/>
                  <a:lumOff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0" name="角丸四角形 19"/>
          <p:cNvSpPr/>
          <p:nvPr/>
        </p:nvSpPr>
        <p:spPr>
          <a:xfrm>
            <a:off x="168275" y="1154113"/>
            <a:ext cx="6526213" cy="612775"/>
          </a:xfrm>
          <a:prstGeom prst="round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0252" name="正方形/長方形 109"/>
          <p:cNvSpPr>
            <a:spLocks noChangeArrowheads="1"/>
          </p:cNvSpPr>
          <p:nvPr/>
        </p:nvSpPr>
        <p:spPr bwMode="auto">
          <a:xfrm>
            <a:off x="261938" y="1168400"/>
            <a:ext cx="643255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600" b="1" dirty="0" smtClean="0">
                <a:latin typeface="Meiryo UI" pitchFamily="50" charset="-128"/>
                <a:ea typeface="Meiryo UI" pitchFamily="50" charset="-128"/>
              </a:rPr>
              <a:t>2020</a:t>
            </a:r>
            <a:r>
              <a:rPr lang="ja-JP" altLang="en-US" sz="1600" b="1" dirty="0" smtClean="0">
                <a:latin typeface="Meiryo UI" pitchFamily="50" charset="-128"/>
                <a:ea typeface="Meiryo UI" pitchFamily="50" charset="-128"/>
              </a:rPr>
              <a:t>年</a:t>
            </a:r>
            <a:r>
              <a:rPr lang="en-US" altLang="ja-JP" sz="1600" b="1" dirty="0" smtClean="0">
                <a:latin typeface="Meiryo UI" pitchFamily="50" charset="-128"/>
                <a:ea typeface="Meiryo UI" pitchFamily="50" charset="-128"/>
              </a:rPr>
              <a:t>9</a:t>
            </a:r>
            <a:r>
              <a:rPr lang="ja-JP" altLang="en-US" sz="1600" b="1" dirty="0" smtClean="0">
                <a:latin typeface="Meiryo UI" pitchFamily="50" charset="-128"/>
                <a:ea typeface="Meiryo UI" pitchFamily="50" charset="-128"/>
              </a:rPr>
              <a:t>月の放映期間で対象ユニットをセットでご利用いただくと</a:t>
            </a:r>
            <a:endParaRPr lang="en-US" altLang="ja-JP" sz="1600" b="1" dirty="0">
              <a:latin typeface="Meiryo UI" pitchFamily="50" charset="-128"/>
              <a:ea typeface="Meiryo UI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600" b="1" dirty="0" smtClean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50</a:t>
            </a:r>
            <a:r>
              <a:rPr lang="en-US" altLang="ja-JP" sz="1600" b="1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%</a:t>
            </a:r>
            <a:r>
              <a:rPr lang="ja-JP" altLang="en-US" sz="1600" b="1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オフ</a:t>
            </a:r>
            <a:r>
              <a:rPr lang="ja-JP" altLang="en-US" sz="1600" dirty="0">
                <a:latin typeface="Meiryo UI" pitchFamily="50" charset="-128"/>
                <a:ea typeface="Meiryo UI" pitchFamily="50" charset="-128"/>
              </a:rPr>
              <a:t>にて販売いたします。</a:t>
            </a:r>
            <a:endParaRPr lang="en-US" altLang="ja-JP" sz="1600" dirty="0">
              <a:latin typeface="Meiryo UI" pitchFamily="50" charset="-128"/>
              <a:ea typeface="Meiryo UI" pitchFamily="50" charset="-128"/>
            </a:endParaRPr>
          </a:p>
        </p:txBody>
      </p:sp>
      <p:sp>
        <p:nvSpPr>
          <p:cNvPr id="10253" name="Text Box 44"/>
          <p:cNvSpPr txBox="1">
            <a:spLocks noChangeArrowheads="1"/>
          </p:cNvSpPr>
          <p:nvPr/>
        </p:nvSpPr>
        <p:spPr bwMode="auto">
          <a:xfrm>
            <a:off x="3937000" y="6181725"/>
            <a:ext cx="25844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900">
                <a:latin typeface="Meiryo UI" pitchFamily="50" charset="-128"/>
                <a:ea typeface="Meiryo UI" pitchFamily="50" charset="-128"/>
              </a:rPr>
              <a:t>■販売状況によっては販売枠数の増減があります。</a:t>
            </a:r>
            <a:endParaRPr lang="en-US" altLang="ja-JP" sz="900">
              <a:latin typeface="Meiryo UI" pitchFamily="50" charset="-128"/>
              <a:ea typeface="Meiryo UI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900">
                <a:latin typeface="Meiryo UI" pitchFamily="50" charset="-128"/>
                <a:ea typeface="Meiryo UI" pitchFamily="50" charset="-128"/>
              </a:rPr>
              <a:t>■広告内容は</a:t>
            </a:r>
            <a:r>
              <a:rPr lang="en-US" altLang="ja-JP" sz="900">
                <a:latin typeface="Meiryo UI" pitchFamily="50" charset="-128"/>
                <a:ea typeface="Meiryo UI" pitchFamily="50" charset="-128"/>
              </a:rPr>
              <a:t>1</a:t>
            </a:r>
            <a:r>
              <a:rPr lang="ja-JP" altLang="en-US" sz="900">
                <a:latin typeface="Meiryo UI" pitchFamily="50" charset="-128"/>
                <a:ea typeface="Meiryo UI" pitchFamily="50" charset="-128"/>
              </a:rPr>
              <a:t>商品</a:t>
            </a:r>
            <a:r>
              <a:rPr lang="en-US" altLang="ja-JP" sz="900">
                <a:latin typeface="Meiryo UI" pitchFamily="50" charset="-128"/>
                <a:ea typeface="Meiryo UI" pitchFamily="50" charset="-128"/>
              </a:rPr>
              <a:t>1</a:t>
            </a:r>
            <a:r>
              <a:rPr lang="ja-JP" altLang="en-US" sz="900">
                <a:latin typeface="Meiryo UI" pitchFamily="50" charset="-128"/>
                <a:ea typeface="Meiryo UI" pitchFamily="50" charset="-128"/>
              </a:rPr>
              <a:t>サービスを原則とします。</a:t>
            </a:r>
            <a:endParaRPr lang="en-US" altLang="ja-JP" sz="900">
              <a:latin typeface="Meiryo UI" pitchFamily="50" charset="-128"/>
              <a:ea typeface="Meiryo UI" pitchFamily="50" charset="-128"/>
            </a:endParaRPr>
          </a:p>
        </p:txBody>
      </p:sp>
      <p:pic>
        <p:nvPicPr>
          <p:cNvPr id="10270" name="Picture 30" descr="C:\Users\n_tsunashima\Desktop\HPチーム\03デジタルサイネージ\02画像\音符合体ロゴ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419" y="25348"/>
            <a:ext cx="1715130" cy="50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55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900" t="26877" r="11030" b="28161"/>
          <a:stretch/>
        </p:blipFill>
        <p:spPr bwMode="auto">
          <a:xfrm>
            <a:off x="3664267" y="2863979"/>
            <a:ext cx="5369656" cy="27928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正方形/長方形 4"/>
          <p:cNvSpPr/>
          <p:nvPr/>
        </p:nvSpPr>
        <p:spPr>
          <a:xfrm>
            <a:off x="7982267" y="4499387"/>
            <a:ext cx="146050" cy="146050"/>
          </a:xfrm>
          <a:prstGeom prst="rect">
            <a:avLst/>
          </a:prstGeom>
          <a:solidFill>
            <a:schemeClr val="bg1"/>
          </a:solidFill>
          <a:ln w="38100">
            <a:solidFill>
              <a:srgbClr val="00B0F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正方形/長方形 39"/>
          <p:cNvSpPr/>
          <p:nvPr/>
        </p:nvSpPr>
        <p:spPr>
          <a:xfrm>
            <a:off x="7982267" y="4732571"/>
            <a:ext cx="146050" cy="146050"/>
          </a:xfrm>
          <a:prstGeom prst="rect">
            <a:avLst/>
          </a:prstGeom>
          <a:solidFill>
            <a:schemeClr val="bg1"/>
          </a:solidFill>
          <a:ln w="38100">
            <a:solidFill>
              <a:srgbClr val="00B0F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正方形/長方形 40"/>
          <p:cNvSpPr/>
          <p:nvPr/>
        </p:nvSpPr>
        <p:spPr>
          <a:xfrm>
            <a:off x="6832917" y="4732214"/>
            <a:ext cx="146050" cy="146050"/>
          </a:xfrm>
          <a:prstGeom prst="rect">
            <a:avLst/>
          </a:prstGeom>
          <a:solidFill>
            <a:schemeClr val="bg1"/>
          </a:solidFill>
          <a:ln w="38100">
            <a:solidFill>
              <a:srgbClr val="00B0F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正方形/長方形 41"/>
          <p:cNvSpPr/>
          <p:nvPr/>
        </p:nvSpPr>
        <p:spPr>
          <a:xfrm>
            <a:off x="5572442" y="4732214"/>
            <a:ext cx="146050" cy="146050"/>
          </a:xfrm>
          <a:prstGeom prst="rect">
            <a:avLst/>
          </a:prstGeom>
          <a:solidFill>
            <a:schemeClr val="bg1"/>
          </a:solidFill>
          <a:ln w="38100">
            <a:solidFill>
              <a:srgbClr val="00B0F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正方形/長方形 44"/>
          <p:cNvSpPr/>
          <p:nvPr/>
        </p:nvSpPr>
        <p:spPr>
          <a:xfrm>
            <a:off x="3655701" y="3661187"/>
            <a:ext cx="146050" cy="146050"/>
          </a:xfrm>
          <a:prstGeom prst="rect">
            <a:avLst/>
          </a:prstGeom>
          <a:solidFill>
            <a:schemeClr val="bg1"/>
          </a:solidFill>
          <a:ln w="38100">
            <a:solidFill>
              <a:srgbClr val="00B0F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正方形/長方形 45"/>
          <p:cNvSpPr/>
          <p:nvPr/>
        </p:nvSpPr>
        <p:spPr>
          <a:xfrm>
            <a:off x="4478655" y="3661187"/>
            <a:ext cx="146050" cy="146050"/>
          </a:xfrm>
          <a:prstGeom prst="rect">
            <a:avLst/>
          </a:prstGeom>
          <a:solidFill>
            <a:schemeClr val="bg1"/>
          </a:solidFill>
          <a:ln w="38100">
            <a:solidFill>
              <a:srgbClr val="00B0F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正方形/長方形 46"/>
          <p:cNvSpPr/>
          <p:nvPr/>
        </p:nvSpPr>
        <p:spPr>
          <a:xfrm>
            <a:off x="5770880" y="3661187"/>
            <a:ext cx="146050" cy="146050"/>
          </a:xfrm>
          <a:prstGeom prst="rect">
            <a:avLst/>
          </a:prstGeom>
          <a:solidFill>
            <a:schemeClr val="bg1"/>
          </a:solidFill>
          <a:ln w="38100">
            <a:solidFill>
              <a:srgbClr val="00B0F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正方形/長方形 47"/>
          <p:cNvSpPr/>
          <p:nvPr/>
        </p:nvSpPr>
        <p:spPr>
          <a:xfrm>
            <a:off x="6905942" y="3661187"/>
            <a:ext cx="146050" cy="146050"/>
          </a:xfrm>
          <a:prstGeom prst="rect">
            <a:avLst/>
          </a:prstGeom>
          <a:solidFill>
            <a:schemeClr val="bg1"/>
          </a:solidFill>
          <a:ln w="38100">
            <a:solidFill>
              <a:srgbClr val="00B0F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正方形/長方形 49"/>
          <p:cNvSpPr/>
          <p:nvPr/>
        </p:nvSpPr>
        <p:spPr>
          <a:xfrm>
            <a:off x="4306502" y="4731857"/>
            <a:ext cx="146050" cy="146050"/>
          </a:xfrm>
          <a:prstGeom prst="rect">
            <a:avLst/>
          </a:prstGeom>
          <a:solidFill>
            <a:schemeClr val="bg1"/>
          </a:solidFill>
          <a:ln w="38100">
            <a:solidFill>
              <a:srgbClr val="00B0F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二等辺三角形 5"/>
          <p:cNvSpPr/>
          <p:nvPr/>
        </p:nvSpPr>
        <p:spPr>
          <a:xfrm rot="6709905">
            <a:off x="3015882" y="2882206"/>
            <a:ext cx="241971" cy="160566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二等辺三角形 51"/>
          <p:cNvSpPr/>
          <p:nvPr/>
        </p:nvSpPr>
        <p:spPr>
          <a:xfrm rot="4594707">
            <a:off x="2907041" y="4026616"/>
            <a:ext cx="241971" cy="160566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3555" name="Picture 3" descr="C:\Users\n_tsunashima\Desktop\HPチーム\03デジタルサイネージ\03作成資料\old\2018年\20181127新カタログ案（2019年度）\20190207NDVカタログ作成(耕文社送付データ)\02画像素材\06スペシャルビジョン\し新宿　ＮＤ新宿南口中央70インチ-合成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1506" y="4307996"/>
            <a:ext cx="1728000" cy="12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556" name="Picture 4" descr="C:\Users\n_tsunashima\Desktop\HPチーム\03デジタルサイネージ\03作成資料\old\2018年\20181127新カタログ案（2019年度）\20190207NDVカタログ作成(耕文社送付データ)\02画像素材\06スペシャルビジョン\し新宿　ＮＤ新宿南口中央120インチ-合成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1506" y="2902880"/>
            <a:ext cx="1728000" cy="12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6" name="テキスト ボックス 18"/>
          <p:cNvSpPr txBox="1">
            <a:spLocks noChangeArrowheads="1"/>
          </p:cNvSpPr>
          <p:nvPr/>
        </p:nvSpPr>
        <p:spPr bwMode="auto">
          <a:xfrm>
            <a:off x="1281506" y="2902880"/>
            <a:ext cx="1728606" cy="195814"/>
          </a:xfrm>
          <a:prstGeom prst="rect">
            <a:avLst/>
          </a:prstGeom>
          <a:solidFill>
            <a:schemeClr val="tx1">
              <a:alpha val="30196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36000" tIns="36000" rIns="36000" bIns="36000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ja-JP" sz="800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</a:rPr>
              <a:t>60</a:t>
            </a:r>
            <a:r>
              <a:rPr lang="ja-JP" altLang="en-US" sz="800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</a:rPr>
              <a:t>インチ</a:t>
            </a:r>
            <a:r>
              <a:rPr lang="en-US" altLang="ja-JP" sz="800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</a:rPr>
              <a:t>×4</a:t>
            </a:r>
            <a:r>
              <a:rPr lang="ja-JP" altLang="en-US" sz="800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</a:rPr>
              <a:t>面　</a:t>
            </a:r>
            <a:r>
              <a:rPr lang="en-US" altLang="ja-JP" sz="800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</a:rPr>
              <a:t>6</a:t>
            </a:r>
            <a:r>
              <a:rPr lang="ja-JP" altLang="en-US" sz="800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</a:rPr>
              <a:t>時～</a:t>
            </a:r>
            <a:r>
              <a:rPr lang="en-US" altLang="ja-JP" sz="800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</a:rPr>
              <a:t>24</a:t>
            </a:r>
            <a:r>
              <a:rPr lang="ja-JP" altLang="en-US" sz="800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</a:rPr>
              <a:t>時　貸切放映</a:t>
            </a:r>
            <a:endParaRPr lang="ja-JP" altLang="en-US" sz="800" dirty="0">
              <a:solidFill>
                <a:schemeClr val="bg1"/>
              </a:solidFill>
              <a:latin typeface="Meiryo UI" pitchFamily="50" charset="-128"/>
              <a:ea typeface="Meiryo UI" pitchFamily="50" charset="-128"/>
            </a:endParaRPr>
          </a:p>
        </p:txBody>
      </p:sp>
      <p:sp>
        <p:nvSpPr>
          <p:cNvPr id="34" name="テキスト ボックス 18"/>
          <p:cNvSpPr txBox="1">
            <a:spLocks noChangeArrowheads="1"/>
          </p:cNvSpPr>
          <p:nvPr/>
        </p:nvSpPr>
        <p:spPr bwMode="auto">
          <a:xfrm>
            <a:off x="1280014" y="4310888"/>
            <a:ext cx="1728606" cy="195814"/>
          </a:xfrm>
          <a:prstGeom prst="rect">
            <a:avLst/>
          </a:prstGeom>
          <a:solidFill>
            <a:schemeClr val="tx1">
              <a:alpha val="30196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36000" tIns="36000" rIns="36000" bIns="36000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n-US" altLang="ja-JP" sz="800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</a:rPr>
              <a:t>70</a:t>
            </a:r>
            <a:r>
              <a:rPr lang="ja-JP" altLang="en-US" sz="800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</a:rPr>
              <a:t>インチ</a:t>
            </a:r>
            <a:r>
              <a:rPr lang="en-US" altLang="ja-JP" sz="800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</a:rPr>
              <a:t>×1</a:t>
            </a:r>
            <a:r>
              <a:rPr lang="ja-JP" altLang="en-US" sz="800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</a:rPr>
              <a:t>面　</a:t>
            </a:r>
            <a:r>
              <a:rPr lang="en-US" altLang="ja-JP" sz="800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</a:rPr>
              <a:t>6</a:t>
            </a:r>
            <a:r>
              <a:rPr lang="ja-JP" altLang="en-US" sz="800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</a:rPr>
              <a:t>時～</a:t>
            </a:r>
            <a:r>
              <a:rPr lang="en-US" altLang="ja-JP" sz="800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</a:rPr>
              <a:t>24</a:t>
            </a:r>
            <a:r>
              <a:rPr lang="ja-JP" altLang="en-US" sz="800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</a:rPr>
              <a:t>時　貸切放映</a:t>
            </a:r>
          </a:p>
        </p:txBody>
      </p:sp>
      <p:sp>
        <p:nvSpPr>
          <p:cNvPr id="43" name="正方形/長方形 42"/>
          <p:cNvSpPr/>
          <p:nvPr/>
        </p:nvSpPr>
        <p:spPr>
          <a:xfrm>
            <a:off x="3365817" y="4731857"/>
            <a:ext cx="146050" cy="146050"/>
          </a:xfrm>
          <a:prstGeom prst="rect">
            <a:avLst/>
          </a:prstGeom>
          <a:solidFill>
            <a:schemeClr val="bg1"/>
          </a:solidFill>
          <a:ln w="38100">
            <a:solidFill>
              <a:srgbClr val="00B0F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正方形/長方形 43"/>
          <p:cNvSpPr/>
          <p:nvPr/>
        </p:nvSpPr>
        <p:spPr>
          <a:xfrm>
            <a:off x="3526038" y="4499387"/>
            <a:ext cx="146050" cy="146050"/>
          </a:xfrm>
          <a:prstGeom prst="rect">
            <a:avLst/>
          </a:prstGeom>
          <a:solidFill>
            <a:schemeClr val="bg1"/>
          </a:solidFill>
          <a:ln w="38100">
            <a:solidFill>
              <a:srgbClr val="00B0F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AutoShape 6" descr="青色メールアイコンの無料イラスト素材｜イラストイメージ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0" name="AutoShape 8" descr="青色メールアイコンの無料イラスト素材｜イラストイメージ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grpSp>
        <p:nvGrpSpPr>
          <p:cNvPr id="11" name="グループ化 10"/>
          <p:cNvGrpSpPr/>
          <p:nvPr/>
        </p:nvGrpSpPr>
        <p:grpSpPr>
          <a:xfrm>
            <a:off x="385695" y="6542162"/>
            <a:ext cx="8388545" cy="338554"/>
            <a:chOff x="-241329" y="6842611"/>
            <a:chExt cx="8388545" cy="338554"/>
          </a:xfrm>
        </p:grpSpPr>
        <p:pic>
          <p:nvPicPr>
            <p:cNvPr id="10254" name="Picture 48" descr="C:\Users\n_tsunashima\Pictures\ロゴ\古いの\和文社名　横Bタイプ.gif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09267" y="6922194"/>
              <a:ext cx="2070100" cy="179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5" name="テキスト ボックス 2">
              <a:hlinkClick r:id="rId7"/>
            </p:cNvPr>
            <p:cNvSpPr txBox="1">
              <a:spLocks noChangeArrowheads="1"/>
            </p:cNvSpPr>
            <p:nvPr/>
          </p:nvSpPr>
          <p:spPr bwMode="auto">
            <a:xfrm>
              <a:off x="6521450" y="6888776"/>
              <a:ext cx="1625766" cy="246221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kumimoji="1" sz="32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kumimoji="1" sz="28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kumimoji="1" sz="24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ja-JP" sz="1000" dirty="0" smtClean="0">
                  <a:latin typeface="Meiryo UI" pitchFamily="50" charset="-128"/>
                  <a:ea typeface="Meiryo UI" pitchFamily="50" charset="-128"/>
                </a:rPr>
                <a:t>NDvision@j-retail.co.jp</a:t>
              </a:r>
              <a:endParaRPr lang="ja-JP" altLang="en-US" sz="1000" dirty="0">
                <a:latin typeface="Meiryo UI" pitchFamily="50" charset="-128"/>
                <a:ea typeface="Meiryo UI" pitchFamily="50" charset="-128"/>
              </a:endParaRPr>
            </a:p>
          </p:txBody>
        </p:sp>
        <p:sp>
          <p:nvSpPr>
            <p:cNvPr id="56" name="テキスト ボックス 2"/>
            <p:cNvSpPr txBox="1">
              <a:spLocks noChangeArrowheads="1"/>
            </p:cNvSpPr>
            <p:nvPr/>
          </p:nvSpPr>
          <p:spPr bwMode="auto">
            <a:xfrm>
              <a:off x="5136063" y="6888777"/>
              <a:ext cx="1178528" cy="246221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kumimoji="1" sz="32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kumimoji="1" sz="28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kumimoji="1" sz="24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ja-JP" sz="1000" dirty="0" smtClean="0">
                  <a:latin typeface="Meiryo UI" pitchFamily="50" charset="-128"/>
                  <a:ea typeface="Meiryo UI" pitchFamily="50" charset="-128"/>
                </a:rPr>
                <a:t>050-3644-0125</a:t>
              </a:r>
              <a:endParaRPr lang="ja-JP" altLang="en-US" sz="1000" dirty="0">
                <a:latin typeface="Meiryo UI" pitchFamily="50" charset="-128"/>
                <a:ea typeface="Meiryo UI" pitchFamily="50" charset="-128"/>
              </a:endParaRPr>
            </a:p>
          </p:txBody>
        </p:sp>
        <p:sp>
          <p:nvSpPr>
            <p:cNvPr id="57" name="テキスト ボックス 2"/>
            <p:cNvSpPr txBox="1">
              <a:spLocks noChangeArrowheads="1"/>
            </p:cNvSpPr>
            <p:nvPr/>
          </p:nvSpPr>
          <p:spPr bwMode="auto">
            <a:xfrm>
              <a:off x="3205245" y="6888777"/>
              <a:ext cx="1899879" cy="246221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kumimoji="1" sz="32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kumimoji="1" sz="28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kumimoji="1" sz="24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ja-JP" altLang="en-US" sz="1000" dirty="0" smtClean="0">
                  <a:latin typeface="Meiryo UI" pitchFamily="50" charset="-128"/>
                  <a:ea typeface="Meiryo UI" pitchFamily="50" charset="-128"/>
                </a:rPr>
                <a:t>営業戦略部ニューデイズビジョン課</a:t>
              </a:r>
              <a:endParaRPr lang="ja-JP" altLang="en-US" sz="1000" dirty="0">
                <a:latin typeface="Meiryo UI" pitchFamily="50" charset="-128"/>
                <a:ea typeface="Meiryo UI" pitchFamily="50" charset="-128"/>
              </a:endParaRPr>
            </a:p>
          </p:txBody>
        </p:sp>
        <p:sp>
          <p:nvSpPr>
            <p:cNvPr id="58" name="テキスト ボックス 2"/>
            <p:cNvSpPr txBox="1">
              <a:spLocks noChangeArrowheads="1"/>
            </p:cNvSpPr>
            <p:nvPr/>
          </p:nvSpPr>
          <p:spPr bwMode="auto">
            <a:xfrm>
              <a:off x="-241329" y="6842611"/>
              <a:ext cx="1351652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kumimoji="1" sz="32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kumimoji="1" sz="28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kumimoji="1" sz="24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ja-JP" sz="1600" b="1" dirty="0" smtClean="0">
                  <a:solidFill>
                    <a:srgbClr val="00B050"/>
                  </a:solidFill>
                  <a:latin typeface="Meiryo UI" pitchFamily="50" charset="-128"/>
                  <a:ea typeface="Meiryo UI" pitchFamily="50" charset="-128"/>
                </a:rPr>
                <a:t>【</a:t>
              </a:r>
              <a:r>
                <a:rPr lang="ja-JP" altLang="en-US" sz="1600" b="1" dirty="0" smtClean="0">
                  <a:solidFill>
                    <a:srgbClr val="00B050"/>
                  </a:solidFill>
                  <a:latin typeface="Meiryo UI" pitchFamily="50" charset="-128"/>
                  <a:ea typeface="Meiryo UI" pitchFamily="50" charset="-128"/>
                </a:rPr>
                <a:t>お問合せ先</a:t>
              </a:r>
              <a:r>
                <a:rPr lang="en-US" altLang="ja-JP" sz="1600" b="1" dirty="0" smtClean="0">
                  <a:solidFill>
                    <a:srgbClr val="00B050"/>
                  </a:solidFill>
                  <a:latin typeface="Meiryo UI" pitchFamily="50" charset="-128"/>
                  <a:ea typeface="Meiryo UI" pitchFamily="50" charset="-128"/>
                </a:rPr>
                <a:t>】</a:t>
              </a:r>
              <a:endParaRPr lang="ja-JP" altLang="en-US" sz="1050" dirty="0">
                <a:solidFill>
                  <a:srgbClr val="00B050"/>
                </a:solidFill>
                <a:latin typeface="Meiryo UI" pitchFamily="50" charset="-128"/>
                <a:ea typeface="Meiryo UI" pitchFamily="50" charset="-128"/>
              </a:endParaRPr>
            </a:p>
          </p:txBody>
        </p:sp>
        <p:pic>
          <p:nvPicPr>
            <p:cNvPr id="23561" name="Picture 9">
              <a:hlinkClick r:id="rId7"/>
            </p:cNvPr>
            <p:cNvPicPr>
              <a:picLocks noChangeAspect="1" noChangeArrowheads="1"/>
            </p:cNvPicPr>
            <p:nvPr/>
          </p:nvPicPr>
          <p:blipFill rotWithShape="1"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3237" t="22411" r="13351" b="21922"/>
            <a:stretch/>
          </p:blipFill>
          <p:spPr bwMode="auto">
            <a:xfrm>
              <a:off x="6379765" y="6939886"/>
              <a:ext cx="189898" cy="144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右矢印 1"/>
          <p:cNvSpPr/>
          <p:nvPr/>
        </p:nvSpPr>
        <p:spPr>
          <a:xfrm>
            <a:off x="2683537" y="2388450"/>
            <a:ext cx="978408" cy="484632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688388" y="2494592"/>
            <a:ext cx="89159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約</a:t>
            </a:r>
            <a:r>
              <a:rPr kumimoji="1" lang="en-US" altLang="ja-JP" sz="11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50%</a:t>
            </a:r>
            <a:r>
              <a:rPr kumimoji="1" lang="ja-JP" altLang="en-US" sz="11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オフ</a:t>
            </a:r>
            <a:endParaRPr kumimoji="1" lang="ja-JP" altLang="en-US" sz="11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126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113</Words>
  <Application>Microsoft Office PowerPoint</Application>
  <PresentationFormat>画面に合わせる (4:3)</PresentationFormat>
  <Paragraphs>21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9月分　新宿駅南口J・ADとND貸切がセットで50%オフ</dc:title>
  <dc:creator>坂井</dc:creator>
  <cp:lastModifiedBy>坂井</cp:lastModifiedBy>
  <cp:revision>5</cp:revision>
  <dcterms:created xsi:type="dcterms:W3CDTF">2020-06-03T00:20:28Z</dcterms:created>
  <dcterms:modified xsi:type="dcterms:W3CDTF">2020-07-13T01:27:31Z</dcterms:modified>
</cp:coreProperties>
</file>