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03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11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30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22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50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0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21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14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73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27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99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7068C-6002-4C5A-940A-4FC449A5184F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04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Dvision@j-retail.co.jp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Dvision@j-retail.co.jp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.xlsx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hyperlink" Target="mailto:NDvision@j-retail.co.jp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hyperlink" Target="mailto:NDvision@j-retail.co.jp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.xlsx"/><Relationship Id="rId13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hyperlink" Target="mailto:NDvision@j-retail.co.jp" TargetMode="External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emf"/><Relationship Id="rId1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566840" y="157660"/>
            <a:ext cx="8209299" cy="66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7200" b="1" dirty="0" smtClean="0">
                <a:solidFill>
                  <a:srgbClr val="92D050"/>
                </a:solidFill>
                <a:latin typeface="Meiryo UI" pitchFamily="50" charset="-128"/>
                <a:ea typeface="Meiryo UI" pitchFamily="50" charset="-128"/>
              </a:rPr>
              <a:t>　　　　　　 特価情報</a:t>
            </a:r>
            <a:endParaRPr lang="en-US" altLang="ja-JP" sz="7200" b="1" dirty="0" smtClean="0">
              <a:solidFill>
                <a:srgbClr val="92D05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2400" b="1" dirty="0" smtClean="0">
              <a:solidFill>
                <a:srgbClr val="92D05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2400" b="1" dirty="0">
              <a:solidFill>
                <a:srgbClr val="92D05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2400" b="1" dirty="0">
              <a:solidFill>
                <a:srgbClr val="92D05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4800" b="1" dirty="0" smtClean="0">
                <a:solidFill>
                  <a:srgbClr val="92D050"/>
                </a:solidFill>
                <a:latin typeface="Meiryo UI" pitchFamily="50" charset="-128"/>
                <a:ea typeface="Meiryo UI" pitchFamily="50" charset="-128"/>
              </a:rPr>
              <a:t>①ネットワークが</a:t>
            </a:r>
            <a:r>
              <a:rPr lang="en-US" altLang="ja-JP" sz="4800" b="1" dirty="0" smtClean="0">
                <a:solidFill>
                  <a:srgbClr val="92D050"/>
                </a:solidFill>
                <a:latin typeface="Meiryo UI" pitchFamily="50" charset="-128"/>
                <a:ea typeface="Meiryo UI" pitchFamily="50" charset="-128"/>
              </a:rPr>
              <a:t>70</a:t>
            </a:r>
            <a:r>
              <a:rPr lang="en-US" altLang="ja-JP" sz="4800" b="1" dirty="0">
                <a:solidFill>
                  <a:srgbClr val="92D050"/>
                </a:solidFill>
                <a:latin typeface="Meiryo UI" pitchFamily="50" charset="-128"/>
                <a:ea typeface="Meiryo UI" pitchFamily="50" charset="-128"/>
              </a:rPr>
              <a:t>%</a:t>
            </a:r>
            <a:r>
              <a:rPr lang="ja-JP" altLang="en-US" sz="4800" b="1" dirty="0" smtClean="0">
                <a:solidFill>
                  <a:srgbClr val="92D050"/>
                </a:solidFill>
                <a:latin typeface="Meiryo UI" pitchFamily="50" charset="-128"/>
                <a:ea typeface="Meiryo UI" pitchFamily="50" charset="-128"/>
              </a:rPr>
              <a:t>オフ</a:t>
            </a:r>
            <a:endParaRPr lang="en-US" altLang="ja-JP" sz="4800" b="1" dirty="0" smtClean="0">
              <a:solidFill>
                <a:srgbClr val="92D05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　　　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157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駅・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351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面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で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週間放映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※2020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7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月末現在の駅数・面数となります</a:t>
            </a:r>
            <a:endParaRPr lang="en-US" altLang="ja-JP" sz="10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2400" b="1" dirty="0" smtClean="0">
              <a:solidFill>
                <a:srgbClr val="92D05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4800" b="1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②単駅が</a:t>
            </a:r>
            <a:r>
              <a:rPr lang="en-US" altLang="ja-JP" sz="4800" b="1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60%</a:t>
            </a:r>
            <a:r>
              <a:rPr lang="ja-JP" altLang="en-US" sz="4800" b="1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オフ</a:t>
            </a:r>
            <a:endParaRPr lang="en-US" altLang="ja-JP" sz="4800" b="1" dirty="0" smtClean="0">
              <a:solidFill>
                <a:srgbClr val="00B05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　　　 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111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駅・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303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面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で駅毎に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カ月間放映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※2020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7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月末現在の駅数・面数となります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2400" b="1" dirty="0">
              <a:solidFill>
                <a:srgbClr val="92D05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4800" b="1" dirty="0" smtClean="0">
                <a:solidFill>
                  <a:srgbClr val="00B0F0"/>
                </a:solidFill>
                <a:latin typeface="Meiryo UI" pitchFamily="50" charset="-128"/>
                <a:ea typeface="Meiryo UI" pitchFamily="50" charset="-128"/>
              </a:rPr>
              <a:t>③貸切ビジョンが</a:t>
            </a:r>
            <a:r>
              <a:rPr lang="en-US" altLang="ja-JP" sz="4800" b="1" dirty="0" smtClean="0">
                <a:solidFill>
                  <a:srgbClr val="00B0F0"/>
                </a:solidFill>
                <a:latin typeface="Meiryo UI" pitchFamily="50" charset="-128"/>
                <a:ea typeface="Meiryo UI" pitchFamily="50" charset="-128"/>
              </a:rPr>
              <a:t>60%</a:t>
            </a:r>
            <a:r>
              <a:rPr lang="ja-JP" altLang="en-US" sz="4800" b="1" dirty="0" smtClean="0">
                <a:solidFill>
                  <a:srgbClr val="00B0F0"/>
                </a:solidFill>
                <a:latin typeface="Meiryo UI" pitchFamily="50" charset="-128"/>
                <a:ea typeface="Meiryo UI" pitchFamily="50" charset="-128"/>
              </a:rPr>
              <a:t>オフ</a:t>
            </a:r>
            <a:endParaRPr lang="en-US" altLang="ja-JP" sz="4800" b="1" dirty="0" smtClean="0">
              <a:solidFill>
                <a:srgbClr val="00B0F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　　　広告出稿期間中、貸切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放映</a:t>
            </a:r>
            <a:endParaRPr lang="en-US" altLang="ja-JP" sz="2400" b="1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　　　　　　　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放映時間は毎日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時～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24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時の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18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時間放映で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素材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180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秒以内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(120MB)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と致します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1000" b="1" dirty="0">
              <a:solidFill>
                <a:srgbClr val="92D050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6" name="Picture 4" descr="C:\Users\n_tsunashima\Desktop\20191216New次年度カタログ\耕文社送付分\カタログ構成素材\01色々\NDビジョンロ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2" y="208224"/>
            <a:ext cx="36766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16672" y="1392587"/>
            <a:ext cx="891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対象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期間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:2020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月～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　　公開日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:2020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3210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68263" y="503238"/>
            <a:ext cx="9307513" cy="77787"/>
          </a:xfrm>
          <a:prstGeom prst="rect">
            <a:avLst/>
          </a:prstGeom>
          <a:solidFill>
            <a:srgbClr val="C3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/>
          </a:p>
        </p:txBody>
      </p:sp>
      <p:sp>
        <p:nvSpPr>
          <p:cNvPr id="11267" name="テキスト ボックス 4"/>
          <p:cNvSpPr txBox="1">
            <a:spLocks noChangeArrowheads="1"/>
          </p:cNvSpPr>
          <p:nvPr/>
        </p:nvSpPr>
        <p:spPr bwMode="auto">
          <a:xfrm>
            <a:off x="252413" y="28575"/>
            <a:ext cx="6203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①</a:t>
            </a:r>
            <a:r>
              <a:rPr lang="en-US" altLang="ja-JP" sz="2400" b="1" dirty="0" err="1" smtClean="0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2400" b="1" dirty="0">
                <a:latin typeface="Meiryo UI" pitchFamily="50" charset="-128"/>
                <a:ea typeface="Meiryo UI" pitchFamily="50" charset="-128"/>
              </a:rPr>
              <a:t>ビジョンの特価情報</a:t>
            </a:r>
            <a:r>
              <a:rPr lang="en-US" altLang="ja-JP" sz="2400" b="1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2400" b="1" dirty="0">
                <a:latin typeface="Meiryo UI" pitchFamily="50" charset="-128"/>
                <a:ea typeface="Meiryo UI" pitchFamily="50" charset="-128"/>
              </a:rPr>
              <a:t>ネットワーク</a:t>
            </a:r>
            <a:r>
              <a:rPr lang="en-US" altLang="ja-JP" sz="2400" b="1" dirty="0"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2400" b="1" dirty="0"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1268" name="Picture 2" descr="C:\Users\n_tsunashima\Desktop\HPチーム\03デジタルサイネージ\03作成資料\2019年度\20190117音ロゴ作成\音符合体ロゴ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55563"/>
            <a:ext cx="1300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テキスト ボックス 6"/>
          <p:cNvSpPr txBox="1">
            <a:spLocks noChangeArrowheads="1"/>
          </p:cNvSpPr>
          <p:nvPr/>
        </p:nvSpPr>
        <p:spPr bwMode="auto">
          <a:xfrm>
            <a:off x="252413" y="604838"/>
            <a:ext cx="8440737" cy="595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121" tIns="39121" rIns="39121" bIns="3912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Meiryo UI" pitchFamily="50" charset="-128"/>
                <a:ea typeface="Meiryo UI" pitchFamily="50" charset="-128"/>
              </a:rPr>
              <a:t>商品概要</a:t>
            </a:r>
            <a:endParaRPr lang="en-US" altLang="ja-JP" sz="18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東京圏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に設置された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157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駅・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351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面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※2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で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週間・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枠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(15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秒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)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※3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放映できる</a:t>
            </a:r>
            <a:r>
              <a:rPr lang="en-US" altLang="ja-JP" sz="1400" dirty="0" err="1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ビジョン ネットワークが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期間中、</a:t>
            </a:r>
            <a:r>
              <a:rPr lang="en-US" altLang="ja-JP" sz="1800" b="1" u="sng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70%</a:t>
            </a:r>
            <a:r>
              <a:rPr lang="ja-JP" altLang="en-US" sz="1800" b="1" u="sng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オフと超おトク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にご利用いただけます。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※1 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東京都、神奈川県、埼玉県、千葉県の一都三県を指します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※2 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設置駅、面数は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2020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7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月末日現在の数値となります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※3 1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枠は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分毎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15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秒放映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・対象期間：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2020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10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5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日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)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週～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2021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2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22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日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)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週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毎週月曜～日曜の期間、放映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・対象商品：</a:t>
            </a:r>
            <a:r>
              <a:rPr lang="en-US" altLang="ja-JP" sz="1400" dirty="0" err="1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ビジョン　ネットワーク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・広告料金：</a:t>
            </a:r>
            <a:r>
              <a:rPr lang="en-US" altLang="ja-JP" sz="14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66</a:t>
            </a:r>
            <a:r>
              <a:rPr lang="ja-JP" altLang="en-US" sz="14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万円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税抜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定価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220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万円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※1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週間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枠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(6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分毎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15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秒放映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・販売枠数：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10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枠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・放映回数：延べ約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37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万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回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(1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週間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放映保証回数である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90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％で算出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※351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面中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332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面で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時～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24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時放映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その他は店舗営業時間と同様になります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Meiryo UI" pitchFamily="50" charset="-128"/>
                <a:ea typeface="Meiryo UI" pitchFamily="50" charset="-128"/>
              </a:rPr>
              <a:t>注意事項</a:t>
            </a:r>
            <a:endParaRPr lang="en-US" altLang="ja-JP" sz="18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料金は税抜・グロスです。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申込みが重複した場合は調整させて頂きます。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既にお申込みいただいた件名、入札件名については対象外とさせて頂きます。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販売状況によっては販売枠数の増減があります。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広告内容は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商品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サービスを原則とします。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特殊な放映パターンなどをご希望の場合は、別途オプション料金が発生いたします。事前にお問い合わせください。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最低露出回数は、緊急時放映支障を含め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90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％稼働時の回数とします。</a:t>
            </a:r>
          </a:p>
        </p:txBody>
      </p:sp>
      <p:pic>
        <p:nvPicPr>
          <p:cNvPr id="11270" name="Picture 2" descr="C:\Users\n_tsunashima\Desktop\HPチーム\03デジタルサイネージ\03作成資料\2018年\20181127新カタログ案（2019年度）\20190207NDVカタログ作成(耕文社送付データ)\02画像素材\04ビジョン画像\01大型ビジョ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/>
          <a:stretch>
            <a:fillRect/>
          </a:stretch>
        </p:blipFill>
        <p:spPr bwMode="auto">
          <a:xfrm>
            <a:off x="4670425" y="2760663"/>
            <a:ext cx="1936750" cy="170021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3" descr="C:\Users\n_tsunashima\Desktop\HPチーム\03デジタルサイネージ\03作成資料\2018年\20181127新カタログ案（2019年度）\20190207NDVカタログ作成(耕文社送付データ)\02画像素材\04ビジョン画像\02KIOSK店頭ビジョ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/>
          <a:stretch>
            <a:fillRect/>
          </a:stretch>
        </p:blipFill>
        <p:spPr bwMode="auto">
          <a:xfrm>
            <a:off x="6678613" y="2752725"/>
            <a:ext cx="2009775" cy="17160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テキスト ボックス 15"/>
          <p:cNvSpPr txBox="1">
            <a:spLocks noChangeArrowheads="1"/>
          </p:cNvSpPr>
          <p:nvPr/>
        </p:nvSpPr>
        <p:spPr bwMode="auto">
          <a:xfrm>
            <a:off x="5530850" y="2524125"/>
            <a:ext cx="22336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放映媒体イメージ</a:t>
            </a:r>
            <a:r>
              <a:rPr lang="en-US" altLang="ja-JP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横型、音活用可能</a:t>
            </a:r>
            <a:r>
              <a:rPr lang="en-US" altLang="ja-JP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700" b="1">
              <a:solidFill>
                <a:srgbClr val="00B05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6550025"/>
            <a:ext cx="9144000" cy="174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1274" name="グループ化 23"/>
          <p:cNvGrpSpPr>
            <a:grpSpLocks/>
          </p:cNvGrpSpPr>
          <p:nvPr/>
        </p:nvGrpSpPr>
        <p:grpSpPr bwMode="auto">
          <a:xfrm>
            <a:off x="385763" y="6542088"/>
            <a:ext cx="8388350" cy="338137"/>
            <a:chOff x="-241329" y="6842611"/>
            <a:chExt cx="8388545" cy="338554"/>
          </a:xfrm>
        </p:grpSpPr>
        <p:pic>
          <p:nvPicPr>
            <p:cNvPr id="11275" name="Picture 48" descr="C:\Users\n_tsunashima\Pictures\ロゴ\古いの\和文社名　横Bタイプ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267" y="6922194"/>
              <a:ext cx="20701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テキスト ボックス 2">
              <a:hlinkClick r:id="rId6"/>
            </p:cNvPr>
            <p:cNvSpPr txBox="1">
              <a:spLocks noChangeArrowheads="1"/>
            </p:cNvSpPr>
            <p:nvPr/>
          </p:nvSpPr>
          <p:spPr bwMode="auto">
            <a:xfrm>
              <a:off x="6521450" y="6888776"/>
              <a:ext cx="16257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>
                  <a:latin typeface="Meiryo UI" pitchFamily="50" charset="-128"/>
                  <a:ea typeface="Meiryo UI" pitchFamily="50" charset="-128"/>
                </a:rPr>
                <a:t>NDvision@j-retail.co.jp</a:t>
              </a:r>
              <a:endParaRPr lang="ja-JP" altLang="en-US" sz="100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11277" name="テキスト ボックス 2"/>
            <p:cNvSpPr txBox="1">
              <a:spLocks noChangeArrowheads="1"/>
            </p:cNvSpPr>
            <p:nvPr/>
          </p:nvSpPr>
          <p:spPr bwMode="auto">
            <a:xfrm>
              <a:off x="5136063" y="6888777"/>
              <a:ext cx="11785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>
                  <a:latin typeface="Meiryo UI" pitchFamily="50" charset="-128"/>
                  <a:ea typeface="Meiryo UI" pitchFamily="50" charset="-128"/>
                </a:rPr>
                <a:t>050-3644-0125</a:t>
              </a:r>
              <a:endParaRPr lang="ja-JP" altLang="en-US" sz="100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11278" name="テキスト ボックス 2"/>
            <p:cNvSpPr txBox="1">
              <a:spLocks noChangeArrowheads="1"/>
            </p:cNvSpPr>
            <p:nvPr/>
          </p:nvSpPr>
          <p:spPr bwMode="auto">
            <a:xfrm>
              <a:off x="3205245" y="6888777"/>
              <a:ext cx="18998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latin typeface="Meiryo UI" pitchFamily="50" charset="-128"/>
                  <a:ea typeface="Meiryo UI" pitchFamily="50" charset="-128"/>
                </a:rPr>
                <a:t>営業戦略部ニューデイズビジョン課</a:t>
              </a:r>
            </a:p>
          </p:txBody>
        </p:sp>
        <p:sp>
          <p:nvSpPr>
            <p:cNvPr id="31" name="テキスト ボックス 2"/>
            <p:cNvSpPr txBox="1">
              <a:spLocks noChangeArrowheads="1"/>
            </p:cNvSpPr>
            <p:nvPr/>
          </p:nvSpPr>
          <p:spPr bwMode="auto">
            <a:xfrm>
              <a:off x="-241329" y="6842611"/>
              <a:ext cx="135099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【</a:t>
              </a:r>
              <a:r>
                <a:rPr lang="ja-JP" altLang="en-US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お問合せ先</a:t>
              </a:r>
              <a:r>
                <a:rPr lang="en-US" altLang="ja-JP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】</a:t>
              </a:r>
              <a:endParaRPr lang="ja-JP" altLang="en-US" sz="1050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endParaRPr>
            </a:p>
          </p:txBody>
        </p:sp>
        <p:pic>
          <p:nvPicPr>
            <p:cNvPr id="11280" name="Picture 9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7" t="22411" r="13351" b="21922"/>
            <a:stretch>
              <a:fillRect/>
            </a:stretch>
          </p:blipFill>
          <p:spPr bwMode="auto">
            <a:xfrm>
              <a:off x="6379765" y="6939886"/>
              <a:ext cx="189898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934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68263" y="503238"/>
            <a:ext cx="9307513" cy="777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/>
          </a:p>
        </p:txBody>
      </p:sp>
      <p:sp>
        <p:nvSpPr>
          <p:cNvPr id="11267" name="テキスト ボックス 4"/>
          <p:cNvSpPr txBox="1">
            <a:spLocks noChangeArrowheads="1"/>
          </p:cNvSpPr>
          <p:nvPr/>
        </p:nvSpPr>
        <p:spPr bwMode="auto">
          <a:xfrm>
            <a:off x="252413" y="28575"/>
            <a:ext cx="5360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②</a:t>
            </a:r>
            <a:r>
              <a:rPr lang="en-US" altLang="ja-JP" sz="2400" b="1" dirty="0" err="1" smtClean="0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2400" b="1" dirty="0">
                <a:latin typeface="Meiryo UI" pitchFamily="50" charset="-128"/>
                <a:ea typeface="Meiryo UI" pitchFamily="50" charset="-128"/>
              </a:rPr>
              <a:t>ビジョンの特価情報</a:t>
            </a:r>
            <a:r>
              <a:rPr lang="en-US" altLang="ja-JP" sz="2400" b="1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2400" b="1" dirty="0">
                <a:latin typeface="Meiryo UI" pitchFamily="50" charset="-128"/>
                <a:ea typeface="Meiryo UI" pitchFamily="50" charset="-128"/>
              </a:rPr>
              <a:t>単駅</a:t>
            </a:r>
            <a:r>
              <a:rPr lang="en-US" altLang="ja-JP" sz="2400" b="1" dirty="0"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2400" b="1" dirty="0"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1268" name="Picture 2" descr="C:\Users\n_tsunashima\Desktop\HPチーム\03デジタルサイネージ\03作成資料\2019年度\20190117音ロゴ作成\音符合体ロゴ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55563"/>
            <a:ext cx="1300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テキスト ボックス 6"/>
          <p:cNvSpPr txBox="1">
            <a:spLocks noChangeArrowheads="1"/>
          </p:cNvSpPr>
          <p:nvPr/>
        </p:nvSpPr>
        <p:spPr bwMode="auto">
          <a:xfrm>
            <a:off x="252413" y="604838"/>
            <a:ext cx="8440737" cy="59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121" tIns="39121" rIns="39121" bIns="3912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Meiryo UI" pitchFamily="50" charset="-128"/>
                <a:ea typeface="Meiryo UI" pitchFamily="50" charset="-128"/>
              </a:rPr>
              <a:t>商品概要</a:t>
            </a:r>
            <a:endParaRPr lang="en-US" altLang="ja-JP" sz="18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東京圏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に設置された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111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駅・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303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面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※2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で駅毎に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カ月間・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枠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(15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秒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)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※3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放映できる</a:t>
            </a:r>
            <a:r>
              <a:rPr lang="en-US" altLang="ja-JP" sz="1400" dirty="0" err="1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ビジョン 単駅が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期間中、</a:t>
            </a:r>
            <a:r>
              <a:rPr lang="en-US" altLang="ja-JP" sz="1800" b="1" u="sng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60%</a:t>
            </a:r>
            <a:r>
              <a:rPr lang="ja-JP" altLang="en-US" sz="1800" b="1" u="sng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オフ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※4</a:t>
            </a:r>
            <a:r>
              <a:rPr lang="ja-JP" altLang="en-US" sz="1800" b="1" u="sng" dirty="0" err="1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と超</a:t>
            </a:r>
            <a:r>
              <a:rPr lang="ja-JP" altLang="en-US" sz="1800" b="1" u="sng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おトク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にご利用いただけます。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※1 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東京都、神奈川県、埼玉県、千葉県の一都三県を指します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※2 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設置駅、面数は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2020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7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月末日現在の数値となります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※3 1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枠は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分毎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15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秒放映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※4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 特価の広告料金は定価の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60%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オフから千円単位切り捨てとなります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・対象期間：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2020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10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月～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2021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2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月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毎月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日～月末の期間、放映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・対象商品：</a:t>
            </a:r>
            <a:r>
              <a:rPr lang="en-US" altLang="ja-JP" sz="1400" dirty="0" err="1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ビジョン　単駅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・広告料金：</a:t>
            </a:r>
            <a:r>
              <a:rPr lang="ja-JP" altLang="en-US" sz="14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別紙料金表参照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・販売枠数：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2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枠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・放映回数：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面で延べ約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4,800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回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(1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カ月間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放映保証回数である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90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％で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算出</a:t>
            </a:r>
            <a:endParaRPr lang="en-US" altLang="ja-JP" sz="10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一部放映時間が店舗営業時間と同様の箇所もございます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8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Meiryo UI" pitchFamily="50" charset="-128"/>
                <a:ea typeface="Meiryo UI" pitchFamily="50" charset="-128"/>
              </a:rPr>
              <a:t>注意事項</a:t>
            </a:r>
            <a:endParaRPr lang="en-US" altLang="ja-JP" sz="18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料金は税抜・グロスです。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申込みが重複した場合は調整させて頂きます。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既にお申込みいただいた件名、入札件名については対象外とさせて頂きます。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販売状況によっては販売枠数の増減があります。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広告内容は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商品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サービスを原則とします。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特殊な放映パターンなどをご希望の場合は、別途オプション料金が発生いたします。事前にお問い合わせください。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最低露出回数は、緊急時放映支障を含め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90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％稼働時の回数とします。</a:t>
            </a:r>
          </a:p>
        </p:txBody>
      </p:sp>
      <p:pic>
        <p:nvPicPr>
          <p:cNvPr id="11270" name="Picture 2" descr="C:\Users\n_tsunashima\Desktop\HPチーム\03デジタルサイネージ\03作成資料\2018年\20181127新カタログ案（2019年度）\20190207NDVカタログ作成(耕文社送付データ)\02画像素材\04ビジョン画像\01大型ビジョ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/>
          <a:stretch>
            <a:fillRect/>
          </a:stretch>
        </p:blipFill>
        <p:spPr bwMode="auto">
          <a:xfrm>
            <a:off x="4670425" y="2760663"/>
            <a:ext cx="1936750" cy="170021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3" descr="C:\Users\n_tsunashima\Desktop\HPチーム\03デジタルサイネージ\03作成資料\2018年\20181127新カタログ案（2019年度）\20190207NDVカタログ作成(耕文社送付データ)\02画像素材\04ビジョン画像\02KIOSK店頭ビジョ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/>
          <a:stretch>
            <a:fillRect/>
          </a:stretch>
        </p:blipFill>
        <p:spPr bwMode="auto">
          <a:xfrm>
            <a:off x="6678613" y="2752725"/>
            <a:ext cx="2009775" cy="17160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テキスト ボックス 15"/>
          <p:cNvSpPr txBox="1">
            <a:spLocks noChangeArrowheads="1"/>
          </p:cNvSpPr>
          <p:nvPr/>
        </p:nvSpPr>
        <p:spPr bwMode="auto">
          <a:xfrm>
            <a:off x="5530850" y="2524125"/>
            <a:ext cx="22336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放映媒体イメージ</a:t>
            </a:r>
            <a:r>
              <a:rPr lang="en-US" altLang="ja-JP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横型、音活用可能</a:t>
            </a:r>
            <a:r>
              <a:rPr lang="en-US" altLang="ja-JP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700" b="1">
              <a:solidFill>
                <a:srgbClr val="00B05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6550025"/>
            <a:ext cx="9144000" cy="174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1274" name="グループ化 23"/>
          <p:cNvGrpSpPr>
            <a:grpSpLocks/>
          </p:cNvGrpSpPr>
          <p:nvPr/>
        </p:nvGrpSpPr>
        <p:grpSpPr bwMode="auto">
          <a:xfrm>
            <a:off x="385763" y="6542088"/>
            <a:ext cx="8388350" cy="338137"/>
            <a:chOff x="-241329" y="6842611"/>
            <a:chExt cx="8388545" cy="338554"/>
          </a:xfrm>
        </p:grpSpPr>
        <p:pic>
          <p:nvPicPr>
            <p:cNvPr id="11275" name="Picture 48" descr="C:\Users\n_tsunashima\Pictures\ロゴ\古いの\和文社名　横Bタイプ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267" y="6922194"/>
              <a:ext cx="20701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テキスト ボックス 2">
              <a:hlinkClick r:id="rId6"/>
            </p:cNvPr>
            <p:cNvSpPr txBox="1">
              <a:spLocks noChangeArrowheads="1"/>
            </p:cNvSpPr>
            <p:nvPr/>
          </p:nvSpPr>
          <p:spPr bwMode="auto">
            <a:xfrm>
              <a:off x="6521450" y="6888776"/>
              <a:ext cx="16257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>
                  <a:latin typeface="Meiryo UI" pitchFamily="50" charset="-128"/>
                  <a:ea typeface="Meiryo UI" pitchFamily="50" charset="-128"/>
                </a:rPr>
                <a:t>NDvision@j-retail.co.jp</a:t>
              </a:r>
              <a:endParaRPr lang="ja-JP" altLang="en-US" sz="100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11277" name="テキスト ボックス 2"/>
            <p:cNvSpPr txBox="1">
              <a:spLocks noChangeArrowheads="1"/>
            </p:cNvSpPr>
            <p:nvPr/>
          </p:nvSpPr>
          <p:spPr bwMode="auto">
            <a:xfrm>
              <a:off x="5136063" y="6888777"/>
              <a:ext cx="11785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>
                  <a:latin typeface="Meiryo UI" pitchFamily="50" charset="-128"/>
                  <a:ea typeface="Meiryo UI" pitchFamily="50" charset="-128"/>
                </a:rPr>
                <a:t>050-3644-0125</a:t>
              </a:r>
              <a:endParaRPr lang="ja-JP" altLang="en-US" sz="100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11278" name="テキスト ボックス 2"/>
            <p:cNvSpPr txBox="1">
              <a:spLocks noChangeArrowheads="1"/>
            </p:cNvSpPr>
            <p:nvPr/>
          </p:nvSpPr>
          <p:spPr bwMode="auto">
            <a:xfrm>
              <a:off x="3205245" y="6888777"/>
              <a:ext cx="18998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latin typeface="Meiryo UI" pitchFamily="50" charset="-128"/>
                  <a:ea typeface="Meiryo UI" pitchFamily="50" charset="-128"/>
                </a:rPr>
                <a:t>営業戦略部ニューデイズビジョン課</a:t>
              </a:r>
            </a:p>
          </p:txBody>
        </p:sp>
        <p:sp>
          <p:nvSpPr>
            <p:cNvPr id="31" name="テキスト ボックス 2"/>
            <p:cNvSpPr txBox="1">
              <a:spLocks noChangeArrowheads="1"/>
            </p:cNvSpPr>
            <p:nvPr/>
          </p:nvSpPr>
          <p:spPr bwMode="auto">
            <a:xfrm>
              <a:off x="-241329" y="6842611"/>
              <a:ext cx="135099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【</a:t>
              </a:r>
              <a:r>
                <a:rPr lang="ja-JP" altLang="en-US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お問合せ先</a:t>
              </a:r>
              <a:r>
                <a:rPr lang="en-US" altLang="ja-JP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】</a:t>
              </a:r>
              <a:endParaRPr lang="ja-JP" altLang="en-US" sz="1050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endParaRPr>
            </a:p>
          </p:txBody>
        </p:sp>
        <p:pic>
          <p:nvPicPr>
            <p:cNvPr id="11280" name="Picture 9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7" t="22411" r="13351" b="21922"/>
            <a:stretch>
              <a:fillRect/>
            </a:stretch>
          </p:blipFill>
          <p:spPr bwMode="auto">
            <a:xfrm>
              <a:off x="6379765" y="6939886"/>
              <a:ext cx="189898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96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68263" y="503238"/>
            <a:ext cx="9307513" cy="777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/>
          </a:p>
        </p:txBody>
      </p:sp>
      <p:sp>
        <p:nvSpPr>
          <p:cNvPr id="12291" name="テキスト ボックス 4"/>
          <p:cNvSpPr txBox="1">
            <a:spLocks noChangeArrowheads="1"/>
          </p:cNvSpPr>
          <p:nvPr/>
        </p:nvSpPr>
        <p:spPr bwMode="auto">
          <a:xfrm>
            <a:off x="252413" y="28575"/>
            <a:ext cx="32592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②別紙</a:t>
            </a:r>
            <a:r>
              <a:rPr lang="ja-JP" altLang="en-US" sz="2400" b="1" dirty="0">
                <a:latin typeface="Meiryo UI" pitchFamily="50" charset="-128"/>
                <a:ea typeface="Meiryo UI" pitchFamily="50" charset="-128"/>
              </a:rPr>
              <a:t>：料金表</a:t>
            </a:r>
            <a:r>
              <a:rPr lang="en-US" altLang="ja-JP" sz="2400" b="1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2400" b="1" dirty="0">
                <a:latin typeface="Meiryo UI" pitchFamily="50" charset="-128"/>
                <a:ea typeface="Meiryo UI" pitchFamily="50" charset="-128"/>
              </a:rPr>
              <a:t>単駅</a:t>
            </a:r>
            <a:r>
              <a:rPr lang="en-US" altLang="ja-JP" sz="2400" b="1" dirty="0"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2400" b="1" dirty="0"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2292" name="Picture 2" descr="C:\Users\n_tsunashima\Desktop\HPチーム\03デジタルサイネージ\03作成資料\2019年度\20190117音ロゴ作成\音符合体ロゴ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55563"/>
            <a:ext cx="1300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0" y="6550025"/>
            <a:ext cx="9144000" cy="174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2294" name="グループ化 23"/>
          <p:cNvGrpSpPr>
            <a:grpSpLocks/>
          </p:cNvGrpSpPr>
          <p:nvPr/>
        </p:nvGrpSpPr>
        <p:grpSpPr bwMode="auto">
          <a:xfrm>
            <a:off x="385763" y="6542088"/>
            <a:ext cx="8388350" cy="338137"/>
            <a:chOff x="-241329" y="6842611"/>
            <a:chExt cx="8388545" cy="338554"/>
          </a:xfrm>
        </p:grpSpPr>
        <p:pic>
          <p:nvPicPr>
            <p:cNvPr id="12297" name="Picture 48" descr="C:\Users\n_tsunashima\Pictures\ロゴ\古いの\和文社名　横Bタイプ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267" y="6922194"/>
              <a:ext cx="20701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8" name="テキスト ボックス 2">
              <a:hlinkClick r:id="rId5"/>
            </p:cNvPr>
            <p:cNvSpPr txBox="1">
              <a:spLocks noChangeArrowheads="1"/>
            </p:cNvSpPr>
            <p:nvPr/>
          </p:nvSpPr>
          <p:spPr bwMode="auto">
            <a:xfrm>
              <a:off x="6521450" y="6888776"/>
              <a:ext cx="16257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>
                  <a:latin typeface="Meiryo UI" pitchFamily="50" charset="-128"/>
                  <a:ea typeface="Meiryo UI" pitchFamily="50" charset="-128"/>
                </a:rPr>
                <a:t>NDvision@j-retail.co.jp</a:t>
              </a:r>
              <a:endParaRPr lang="ja-JP" altLang="en-US" sz="100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12299" name="テキスト ボックス 2"/>
            <p:cNvSpPr txBox="1">
              <a:spLocks noChangeArrowheads="1"/>
            </p:cNvSpPr>
            <p:nvPr/>
          </p:nvSpPr>
          <p:spPr bwMode="auto">
            <a:xfrm>
              <a:off x="5136063" y="6888777"/>
              <a:ext cx="11785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>
                  <a:latin typeface="Meiryo UI" pitchFamily="50" charset="-128"/>
                  <a:ea typeface="Meiryo UI" pitchFamily="50" charset="-128"/>
                </a:rPr>
                <a:t>050-3644-0125</a:t>
              </a:r>
              <a:endParaRPr lang="ja-JP" altLang="en-US" sz="100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12300" name="テキスト ボックス 2"/>
            <p:cNvSpPr txBox="1">
              <a:spLocks noChangeArrowheads="1"/>
            </p:cNvSpPr>
            <p:nvPr/>
          </p:nvSpPr>
          <p:spPr bwMode="auto">
            <a:xfrm>
              <a:off x="3205245" y="6888777"/>
              <a:ext cx="18998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latin typeface="Meiryo UI" pitchFamily="50" charset="-128"/>
                  <a:ea typeface="Meiryo UI" pitchFamily="50" charset="-128"/>
                </a:rPr>
                <a:t>営業戦略部ニューデイズビジョン課</a:t>
              </a:r>
            </a:p>
          </p:txBody>
        </p:sp>
        <p:sp>
          <p:nvSpPr>
            <p:cNvPr id="31" name="テキスト ボックス 2"/>
            <p:cNvSpPr txBox="1">
              <a:spLocks noChangeArrowheads="1"/>
            </p:cNvSpPr>
            <p:nvPr/>
          </p:nvSpPr>
          <p:spPr bwMode="auto">
            <a:xfrm>
              <a:off x="-241329" y="6842611"/>
              <a:ext cx="135099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【</a:t>
              </a:r>
              <a:r>
                <a:rPr lang="ja-JP" altLang="en-US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お問合せ先</a:t>
              </a:r>
              <a:r>
                <a:rPr lang="en-US" altLang="ja-JP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】</a:t>
              </a:r>
              <a:endParaRPr lang="ja-JP" altLang="en-US" sz="1050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endParaRPr>
            </a:p>
          </p:txBody>
        </p:sp>
        <p:pic>
          <p:nvPicPr>
            <p:cNvPr id="12302" name="Picture 9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7" t="22411" r="13351" b="21922"/>
            <a:stretch>
              <a:fillRect/>
            </a:stretch>
          </p:blipFill>
          <p:spPr bwMode="auto">
            <a:xfrm>
              <a:off x="6379765" y="6939886"/>
              <a:ext cx="189898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2295" name="オブジェクト 1"/>
          <p:cNvGraphicFramePr>
            <a:graphicFrameLocks noChangeAspect="1"/>
          </p:cNvGraphicFramePr>
          <p:nvPr/>
        </p:nvGraphicFramePr>
        <p:xfrm>
          <a:off x="276225" y="655638"/>
          <a:ext cx="8583613" cy="576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ワークシート" r:id="rId8" imgW="22612168" imgH="15173384" progId="Excel.Sheet.12">
                  <p:embed/>
                </p:oleObj>
              </mc:Choice>
              <mc:Fallback>
                <p:oleObj name="ワークシート" r:id="rId8" imgW="22612168" imgH="15173384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655638"/>
                        <a:ext cx="8583613" cy="576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テキスト ボックス 18"/>
          <p:cNvSpPr txBox="1">
            <a:spLocks noChangeArrowheads="1"/>
          </p:cNvSpPr>
          <p:nvPr/>
        </p:nvSpPr>
        <p:spPr bwMode="auto">
          <a:xfrm>
            <a:off x="6443663" y="6245225"/>
            <a:ext cx="24082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80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※2020</a:t>
            </a:r>
            <a:r>
              <a:rPr lang="ja-JP" altLang="en-US" sz="80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80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7</a:t>
            </a:r>
            <a:r>
              <a:rPr lang="ja-JP" altLang="en-US" sz="80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月末日現在の面数・価格となります。</a:t>
            </a:r>
            <a:endParaRPr lang="en-US" altLang="ja-JP" sz="80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  <a:p>
            <a:r>
              <a:rPr lang="en-US" altLang="ja-JP" sz="80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80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特価は</a:t>
            </a:r>
            <a:r>
              <a:rPr lang="en-US" altLang="ja-JP" sz="80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60%</a:t>
            </a:r>
            <a:r>
              <a:rPr lang="ja-JP" altLang="en-US" sz="80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オフからの千円単位切り捨てとなります。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124049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68263" y="503238"/>
            <a:ext cx="9307513" cy="777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/>
          </a:p>
        </p:txBody>
      </p:sp>
      <p:sp>
        <p:nvSpPr>
          <p:cNvPr id="11267" name="テキスト ボックス 4"/>
          <p:cNvSpPr txBox="1">
            <a:spLocks noChangeArrowheads="1"/>
          </p:cNvSpPr>
          <p:nvPr/>
        </p:nvSpPr>
        <p:spPr bwMode="auto">
          <a:xfrm>
            <a:off x="252413" y="28575"/>
            <a:ext cx="6286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③</a:t>
            </a:r>
            <a:r>
              <a:rPr lang="en-US" altLang="ja-JP" sz="2400" b="1" dirty="0" err="1" smtClean="0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2400" b="1" dirty="0">
                <a:latin typeface="Meiryo UI" pitchFamily="50" charset="-128"/>
                <a:ea typeface="Meiryo UI" pitchFamily="50" charset="-128"/>
              </a:rPr>
              <a:t>ビジョン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の特価情報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貸切ビジョン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2400" b="1" dirty="0"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1268" name="Picture 2" descr="C:\Users\n_tsunashima\Desktop\HPチーム\03デジタルサイネージ\03作成資料\2019年度\20190117音ロゴ作成\音符合体ロゴ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55563"/>
            <a:ext cx="1300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テキスト ボックス 6"/>
          <p:cNvSpPr txBox="1">
            <a:spLocks noChangeArrowheads="1"/>
          </p:cNvSpPr>
          <p:nvPr/>
        </p:nvSpPr>
        <p:spPr bwMode="auto">
          <a:xfrm>
            <a:off x="252413" y="604405"/>
            <a:ext cx="8440737" cy="568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9121" tIns="39121" rIns="39121" bIns="3912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 smtClean="0">
                <a:latin typeface="Meiryo UI" pitchFamily="50" charset="-128"/>
                <a:ea typeface="Meiryo UI" pitchFamily="50" charset="-128"/>
              </a:rPr>
              <a:t>商品概要</a:t>
            </a:r>
            <a:endParaRPr lang="en-US" altLang="ja-JP" sz="1800" b="1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JR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東日本リテールネットが運営する店舗で視認性・情報発信力に最も優れた箇所に設置された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5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駅・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14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面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で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週間、貸切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※2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放映できる貸切ビジョンが期間中、</a:t>
            </a:r>
            <a:r>
              <a:rPr lang="en-US" altLang="ja-JP" sz="1800" b="1" u="sng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60%</a:t>
            </a:r>
            <a:r>
              <a:rPr lang="ja-JP" altLang="en-US" sz="1800" b="1" u="sng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オフ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※3</a:t>
            </a:r>
            <a:r>
              <a:rPr lang="ja-JP" altLang="en-US" sz="1800" b="1" u="sng" dirty="0" err="1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と超</a:t>
            </a:r>
            <a:r>
              <a:rPr lang="ja-JP" altLang="en-US" sz="1800" b="1" u="sng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おトク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にご利用いただけます。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※1 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設置駅、面数は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2020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7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月末日現在の数値となります　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※2 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放映時間は毎日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時～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24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時の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18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時間放映で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素材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180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秒以内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(120MB)</a:t>
            </a:r>
            <a:r>
              <a:rPr lang="ja-JP" altLang="en-US" sz="1000" dirty="0" err="1" smtClean="0">
                <a:latin typeface="Meiryo UI" pitchFamily="50" charset="-128"/>
                <a:ea typeface="Meiryo UI" pitchFamily="50" charset="-128"/>
              </a:rPr>
              <a:t>といたします</a:t>
            </a:r>
            <a:endParaRPr lang="en-US" altLang="ja-JP" sz="10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000" smtClean="0">
                <a:latin typeface="Meiryo UI" pitchFamily="50" charset="-128"/>
                <a:ea typeface="Meiryo UI" pitchFamily="50" charset="-128"/>
              </a:rPr>
              <a:t>※3</a:t>
            </a:r>
            <a:r>
              <a:rPr lang="ja-JP" altLang="en-US" sz="1000" smtClean="0">
                <a:latin typeface="Meiryo UI" pitchFamily="50" charset="-128"/>
                <a:ea typeface="Meiryo UI" pitchFamily="50" charset="-128"/>
              </a:rPr>
              <a:t> 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特価の広告料金は定価の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60%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オフから千円単位切り捨てとなります</a:t>
            </a:r>
            <a:endParaRPr lang="en-US" altLang="ja-JP" sz="10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・対象期間：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2020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10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5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日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)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週～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2021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2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22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日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)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週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毎週月曜～日曜の期間、放映</a:t>
            </a:r>
            <a:endParaRPr lang="en-US" altLang="ja-JP" sz="10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・対象商品：</a:t>
            </a:r>
            <a:r>
              <a:rPr lang="en-US" altLang="ja-JP" sz="1400" dirty="0" err="1" smtClean="0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ビジョン　貸切ビジョン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・広告料金：</a:t>
            </a:r>
            <a:r>
              <a:rPr lang="ja-JP" altLang="en-US" sz="1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別紙料金表参照</a:t>
            </a:r>
            <a:endParaRPr lang="en-US" altLang="ja-JP" sz="10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・放映回数：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面で延べ約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27,000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回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(1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週間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放映保証回数である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90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％で算出　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※1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放映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15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秒にて算出</a:t>
            </a:r>
            <a:endParaRPr lang="en-US" altLang="ja-JP" sz="10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 smtClean="0">
                <a:latin typeface="Meiryo UI" pitchFamily="50" charset="-128"/>
                <a:ea typeface="Meiryo UI" pitchFamily="50" charset="-128"/>
              </a:rPr>
              <a:t>注意事項</a:t>
            </a:r>
            <a:endParaRPr lang="en-US" altLang="ja-JP" sz="1800" b="1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料金は税抜・グロスです。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申込みが重複した場合は調整させて頂きます。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既にお申込みいただいた件名、入札件名については対象外とさせて頂きます。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販売状況によっては販売枠数の増減があります。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広告内容は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商品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サービスを原則とします。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特殊な放映パターンなどをご希望の場合は、別途オプション料金が発生いたします。事前にお問い合わせください。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最低露出回数は、緊急時放映支障を含め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90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％稼働時の回数とします。</a:t>
            </a:r>
          </a:p>
        </p:txBody>
      </p:sp>
      <p:sp>
        <p:nvSpPr>
          <p:cNvPr id="22" name="テキスト ボックス 15"/>
          <p:cNvSpPr txBox="1">
            <a:spLocks noChangeArrowheads="1"/>
          </p:cNvSpPr>
          <p:nvPr/>
        </p:nvSpPr>
        <p:spPr bwMode="auto">
          <a:xfrm>
            <a:off x="5829133" y="1859295"/>
            <a:ext cx="22336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1000" b="1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放映媒体イメージ</a:t>
            </a:r>
            <a:r>
              <a:rPr lang="en-US" altLang="ja-JP" sz="1000" b="1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000" b="1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横型、音活用可能</a:t>
            </a:r>
            <a:r>
              <a:rPr lang="en-US" altLang="ja-JP" sz="1000" b="1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700" b="1" dirty="0">
              <a:solidFill>
                <a:srgbClr val="00B05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6550025"/>
            <a:ext cx="9144000" cy="174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385695" y="6542162"/>
            <a:ext cx="8388545" cy="338554"/>
            <a:chOff x="-241329" y="6842611"/>
            <a:chExt cx="8388545" cy="338554"/>
          </a:xfrm>
        </p:grpSpPr>
        <p:pic>
          <p:nvPicPr>
            <p:cNvPr id="25" name="Picture 48" descr="C:\Users\n_tsunashima\Pictures\ロゴ\古いの\和文社名　横Bタイプ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267" y="6922194"/>
              <a:ext cx="20701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テキスト ボックス 2">
              <a:hlinkClick r:id="rId4"/>
            </p:cNvPr>
            <p:cNvSpPr txBox="1">
              <a:spLocks noChangeArrowheads="1"/>
            </p:cNvSpPr>
            <p:nvPr/>
          </p:nvSpPr>
          <p:spPr bwMode="auto">
            <a:xfrm>
              <a:off x="6521450" y="6888776"/>
              <a:ext cx="162576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 dirty="0" smtClean="0">
                  <a:latin typeface="Meiryo UI" pitchFamily="50" charset="-128"/>
                  <a:ea typeface="Meiryo UI" pitchFamily="50" charset="-128"/>
                </a:rPr>
                <a:t>NDvision@j-retail.co.jp</a:t>
              </a:r>
              <a:endParaRPr lang="ja-JP" altLang="en-US" sz="1000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29" name="テキスト ボックス 2"/>
            <p:cNvSpPr txBox="1">
              <a:spLocks noChangeArrowheads="1"/>
            </p:cNvSpPr>
            <p:nvPr/>
          </p:nvSpPr>
          <p:spPr bwMode="auto">
            <a:xfrm>
              <a:off x="5136063" y="6888777"/>
              <a:ext cx="117852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 dirty="0" smtClean="0">
                  <a:latin typeface="Meiryo UI" pitchFamily="50" charset="-128"/>
                  <a:ea typeface="Meiryo UI" pitchFamily="50" charset="-128"/>
                </a:rPr>
                <a:t>050-3644-0125</a:t>
              </a:r>
              <a:endParaRPr lang="ja-JP" altLang="en-US" sz="1000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0" name="テキスト ボックス 2"/>
            <p:cNvSpPr txBox="1">
              <a:spLocks noChangeArrowheads="1"/>
            </p:cNvSpPr>
            <p:nvPr/>
          </p:nvSpPr>
          <p:spPr bwMode="auto">
            <a:xfrm>
              <a:off x="3205245" y="6888777"/>
              <a:ext cx="189987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 dirty="0" smtClean="0">
                  <a:latin typeface="Meiryo UI" pitchFamily="50" charset="-128"/>
                  <a:ea typeface="Meiryo UI" pitchFamily="50" charset="-128"/>
                </a:rPr>
                <a:t>営業戦略部ニューデイズビジョン課</a:t>
              </a:r>
              <a:endParaRPr lang="ja-JP" altLang="en-US" sz="1000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1" name="テキスト ボックス 2"/>
            <p:cNvSpPr txBox="1">
              <a:spLocks noChangeArrowheads="1"/>
            </p:cNvSpPr>
            <p:nvPr/>
          </p:nvSpPr>
          <p:spPr bwMode="auto">
            <a:xfrm>
              <a:off x="-241329" y="6842611"/>
              <a:ext cx="135165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 b="1" dirty="0" smtClean="0">
                  <a:solidFill>
                    <a:srgbClr val="00B0F0"/>
                  </a:solidFill>
                  <a:latin typeface="Meiryo UI" pitchFamily="50" charset="-128"/>
                  <a:ea typeface="Meiryo UI" pitchFamily="50" charset="-128"/>
                </a:rPr>
                <a:t>【</a:t>
              </a:r>
              <a:r>
                <a:rPr lang="ja-JP" altLang="en-US" sz="1600" b="1" dirty="0" smtClean="0">
                  <a:solidFill>
                    <a:srgbClr val="00B0F0"/>
                  </a:solidFill>
                  <a:latin typeface="Meiryo UI" pitchFamily="50" charset="-128"/>
                  <a:ea typeface="Meiryo UI" pitchFamily="50" charset="-128"/>
                </a:rPr>
                <a:t>お問合せ先</a:t>
              </a:r>
              <a:r>
                <a:rPr lang="en-US" altLang="ja-JP" sz="1600" b="1" dirty="0" smtClean="0">
                  <a:solidFill>
                    <a:srgbClr val="00B0F0"/>
                  </a:solidFill>
                  <a:latin typeface="Meiryo UI" pitchFamily="50" charset="-128"/>
                  <a:ea typeface="Meiryo UI" pitchFamily="50" charset="-128"/>
                </a:rPr>
                <a:t>】</a:t>
              </a:r>
              <a:endParaRPr lang="ja-JP" altLang="en-US" sz="1050" dirty="0">
                <a:solidFill>
                  <a:srgbClr val="00B0F0"/>
                </a:solidFill>
                <a:latin typeface="Meiryo UI" pitchFamily="50" charset="-128"/>
                <a:ea typeface="Meiryo UI" pitchFamily="50" charset="-128"/>
              </a:endParaRPr>
            </a:p>
          </p:txBody>
        </p:sp>
        <p:pic>
          <p:nvPicPr>
            <p:cNvPr id="32" name="Picture 9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7" t="22411" r="13351" b="21922"/>
            <a:stretch/>
          </p:blipFill>
          <p:spPr bwMode="auto">
            <a:xfrm>
              <a:off x="6379765" y="6939886"/>
              <a:ext cx="189898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" name="Picture 14" descr="C:\Users\n_tsunashima\Desktop\20191216New次年度カタログ\耕文社送付分\カタログ構成素材\02貸切ビジョン\し新宿　ＮＤ新宿南口中央120インチ-合成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35" y="2077648"/>
            <a:ext cx="3274565" cy="245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60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68263" y="503238"/>
            <a:ext cx="9307513" cy="777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/>
          </a:p>
        </p:txBody>
      </p:sp>
      <p:sp>
        <p:nvSpPr>
          <p:cNvPr id="11267" name="テキスト ボックス 4"/>
          <p:cNvSpPr txBox="1">
            <a:spLocks noChangeArrowheads="1"/>
          </p:cNvSpPr>
          <p:nvPr/>
        </p:nvSpPr>
        <p:spPr bwMode="auto">
          <a:xfrm>
            <a:off x="252413" y="28575"/>
            <a:ext cx="41857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③別紙：料金表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貸切ビジョン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2400" b="1" dirty="0"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1268" name="Picture 2" descr="C:\Users\n_tsunashima\Desktop\HPチーム\03デジタルサイネージ\03作成資料\2019年度\20190117音ロゴ作成\音符合体ロゴ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55563"/>
            <a:ext cx="1300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0" y="6550025"/>
            <a:ext cx="9144000" cy="174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385695" y="6542162"/>
            <a:ext cx="8388545" cy="338554"/>
            <a:chOff x="-241329" y="6842611"/>
            <a:chExt cx="8388545" cy="338554"/>
          </a:xfrm>
        </p:grpSpPr>
        <p:pic>
          <p:nvPicPr>
            <p:cNvPr id="25" name="Picture 48" descr="C:\Users\n_tsunashima\Pictures\ロゴ\古いの\和文社名　横Bタイプ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267" y="6922194"/>
              <a:ext cx="20701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テキスト ボックス 2">
              <a:hlinkClick r:id="rId5"/>
            </p:cNvPr>
            <p:cNvSpPr txBox="1">
              <a:spLocks noChangeArrowheads="1"/>
            </p:cNvSpPr>
            <p:nvPr/>
          </p:nvSpPr>
          <p:spPr bwMode="auto">
            <a:xfrm>
              <a:off x="6521450" y="6888776"/>
              <a:ext cx="162576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 dirty="0" smtClean="0">
                  <a:latin typeface="Meiryo UI" pitchFamily="50" charset="-128"/>
                  <a:ea typeface="Meiryo UI" pitchFamily="50" charset="-128"/>
                </a:rPr>
                <a:t>NDvision@j-retail.co.jp</a:t>
              </a:r>
              <a:endParaRPr lang="ja-JP" altLang="en-US" sz="1000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29" name="テキスト ボックス 2"/>
            <p:cNvSpPr txBox="1">
              <a:spLocks noChangeArrowheads="1"/>
            </p:cNvSpPr>
            <p:nvPr/>
          </p:nvSpPr>
          <p:spPr bwMode="auto">
            <a:xfrm>
              <a:off x="5136063" y="6888777"/>
              <a:ext cx="117852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 dirty="0" smtClean="0">
                  <a:latin typeface="Meiryo UI" pitchFamily="50" charset="-128"/>
                  <a:ea typeface="Meiryo UI" pitchFamily="50" charset="-128"/>
                </a:rPr>
                <a:t>050-3644-0125</a:t>
              </a:r>
              <a:endParaRPr lang="ja-JP" altLang="en-US" sz="1000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0" name="テキスト ボックス 2"/>
            <p:cNvSpPr txBox="1">
              <a:spLocks noChangeArrowheads="1"/>
            </p:cNvSpPr>
            <p:nvPr/>
          </p:nvSpPr>
          <p:spPr bwMode="auto">
            <a:xfrm>
              <a:off x="3205245" y="6888777"/>
              <a:ext cx="189987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 dirty="0" smtClean="0">
                  <a:latin typeface="Meiryo UI" pitchFamily="50" charset="-128"/>
                  <a:ea typeface="Meiryo UI" pitchFamily="50" charset="-128"/>
                </a:rPr>
                <a:t>営業戦略部ニューデイズビジョン課</a:t>
              </a:r>
              <a:endParaRPr lang="ja-JP" altLang="en-US" sz="1000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1" name="テキスト ボックス 2"/>
            <p:cNvSpPr txBox="1">
              <a:spLocks noChangeArrowheads="1"/>
            </p:cNvSpPr>
            <p:nvPr/>
          </p:nvSpPr>
          <p:spPr bwMode="auto">
            <a:xfrm>
              <a:off x="-241329" y="6842611"/>
              <a:ext cx="135165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 b="1" dirty="0" smtClean="0">
                  <a:solidFill>
                    <a:srgbClr val="00B0F0"/>
                  </a:solidFill>
                  <a:latin typeface="Meiryo UI" pitchFamily="50" charset="-128"/>
                  <a:ea typeface="Meiryo UI" pitchFamily="50" charset="-128"/>
                </a:rPr>
                <a:t>【</a:t>
              </a:r>
              <a:r>
                <a:rPr lang="ja-JP" altLang="en-US" sz="1600" b="1" dirty="0" smtClean="0">
                  <a:solidFill>
                    <a:srgbClr val="00B0F0"/>
                  </a:solidFill>
                  <a:latin typeface="Meiryo UI" pitchFamily="50" charset="-128"/>
                  <a:ea typeface="Meiryo UI" pitchFamily="50" charset="-128"/>
                </a:rPr>
                <a:t>お問合せ先</a:t>
              </a:r>
              <a:r>
                <a:rPr lang="en-US" altLang="ja-JP" sz="1600" b="1" dirty="0" smtClean="0">
                  <a:solidFill>
                    <a:srgbClr val="00B0F0"/>
                  </a:solidFill>
                  <a:latin typeface="Meiryo UI" pitchFamily="50" charset="-128"/>
                  <a:ea typeface="Meiryo UI" pitchFamily="50" charset="-128"/>
                </a:rPr>
                <a:t>】</a:t>
              </a:r>
              <a:endParaRPr lang="ja-JP" altLang="en-US" sz="1050" dirty="0">
                <a:solidFill>
                  <a:srgbClr val="00B0F0"/>
                </a:solidFill>
                <a:latin typeface="Meiryo UI" pitchFamily="50" charset="-128"/>
                <a:ea typeface="Meiryo UI" pitchFamily="50" charset="-128"/>
              </a:endParaRPr>
            </a:p>
          </p:txBody>
        </p:sp>
        <p:pic>
          <p:nvPicPr>
            <p:cNvPr id="32" name="Picture 9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7" t="22411" r="13351" b="21922"/>
            <a:stretch/>
          </p:blipFill>
          <p:spPr bwMode="auto">
            <a:xfrm>
              <a:off x="6379765" y="6939886"/>
              <a:ext cx="189898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テキスト ボックス 18"/>
          <p:cNvSpPr txBox="1"/>
          <p:nvPr/>
        </p:nvSpPr>
        <p:spPr>
          <a:xfrm>
            <a:off x="4360778" y="3311830"/>
            <a:ext cx="4509568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※2020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月末日現在の面数・価格となります</a:t>
            </a:r>
            <a:r>
              <a:rPr lang="ja-JP" altLang="en-US" sz="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　</a:t>
            </a:r>
            <a:r>
              <a:rPr lang="en-US" altLang="ja-JP" sz="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特価は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60%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オフからの千円単位切り捨てとなります。</a:t>
            </a: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669889"/>
              </p:ext>
            </p:extLst>
          </p:nvPr>
        </p:nvGraphicFramePr>
        <p:xfrm>
          <a:off x="219435" y="682900"/>
          <a:ext cx="8675966" cy="2644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ワークシート" r:id="rId8" imgW="12906380" imgH="3933994" progId="Excel.Sheet.12">
                  <p:embed/>
                </p:oleObj>
              </mc:Choice>
              <mc:Fallback>
                <p:oleObj name="ワークシート" r:id="rId8" imgW="12906380" imgH="3933994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435" y="682900"/>
                        <a:ext cx="8675966" cy="2644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10" descr="C:\Users\n_tsunashima\Desktop\20191216New次年度カタログ\耕文社送付分\カタログ構成素材\02貸切ビジョン\う上野　ＮＤ上野中央口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59" y="5058245"/>
            <a:ext cx="1664763" cy="12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Users\n_tsunashima\Desktop\20191216New次年度カタログ\耕文社送付分\カタログ構成素材\02貸切ビジョン\え恵比寿　ＮＤ恵比寿-合成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447" y="5057189"/>
            <a:ext cx="1664798" cy="12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:\Users\n_tsunashima\Desktop\20191216New次年度カタログ\耕文社送付分\カタログ構成素材\02貸切ビジョン\し新宿　ＮＤ新宿 (70メイン)-合成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98" y="3545387"/>
            <a:ext cx="1664763" cy="12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3" descr="C:\Users\n_tsunashima\Desktop\20191216New次年度カタログ\耕文社送付分\カタログ構成素材\02貸切ビジョン\し新宿　ＮＤ新宿南口中央70インチ-合成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95" y="3544799"/>
            <a:ext cx="1664763" cy="12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C:\Users\n_tsunashima\Desktop\20191216New次年度カタログ\耕文社送付分\カタログ構成素材\02貸切ビジョン\し新宿　ＮＤ新宿南口中央120インチ-合成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2" y="3544800"/>
            <a:ext cx="1664763" cy="12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5" descr="C:\Users\n_tsunashima\Desktop\20191216New次年度カタログ\耕文社送付分\カタログ構成素材\02貸切ビジョン\し品川　ＮＤ品川中央-合成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860" y="3545387"/>
            <a:ext cx="1664763" cy="12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C:\Users\n_tsunashima\Desktop\20191216New次年度カタログ\耕文社送付分\カタログ構成素材\02貸切ビジョン\と東京　ＮＤ東京京葉ストリート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1" y="5066871"/>
            <a:ext cx="1664763" cy="12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テキスト ボックス 38"/>
          <p:cNvSpPr txBox="1"/>
          <p:nvPr/>
        </p:nvSpPr>
        <p:spPr>
          <a:xfrm>
            <a:off x="1375455" y="4811211"/>
            <a:ext cx="237244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NewDays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新宿南口中央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×4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494853" y="4819205"/>
            <a:ext cx="194925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NewDays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新宿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(80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751948" y="4811210"/>
            <a:ext cx="157254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NewDays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品川中央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(47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×4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59670" y="6324670"/>
            <a:ext cx="21047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NewDays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エキュート京葉ストリート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(90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822659" y="6324671"/>
            <a:ext cx="15933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NewDays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上野中央口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(70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852745" y="6324971"/>
            <a:ext cx="138820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NewDays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恵比寿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(90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2911" y="3544799"/>
            <a:ext cx="790848" cy="28814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新宿駅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637098" y="3544798"/>
            <a:ext cx="790848" cy="28814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新宿駅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702860" y="3544797"/>
            <a:ext cx="790848" cy="28814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品川駅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879661" y="5066871"/>
            <a:ext cx="790848" cy="28814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東京駅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806391" y="5058245"/>
            <a:ext cx="790848" cy="28814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上野駅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714447" y="5061845"/>
            <a:ext cx="970385" cy="28814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恵比寿駅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678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68263" y="503238"/>
            <a:ext cx="9307513" cy="77787"/>
          </a:xfrm>
          <a:prstGeom prst="rect">
            <a:avLst/>
          </a:prstGeom>
          <a:solidFill>
            <a:srgbClr val="C3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/>
          </a:p>
        </p:txBody>
      </p:sp>
      <p:sp>
        <p:nvSpPr>
          <p:cNvPr id="12291" name="テキスト ボックス 4"/>
          <p:cNvSpPr txBox="1">
            <a:spLocks noChangeArrowheads="1"/>
          </p:cNvSpPr>
          <p:nvPr/>
        </p:nvSpPr>
        <p:spPr bwMode="auto">
          <a:xfrm>
            <a:off x="252413" y="28575"/>
            <a:ext cx="3516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2400" b="1">
                <a:latin typeface="Meiryo UI" pitchFamily="50" charset="-128"/>
                <a:ea typeface="Meiryo UI" pitchFamily="50" charset="-128"/>
              </a:rPr>
              <a:t>ビジョンの紹介</a:t>
            </a:r>
          </a:p>
        </p:txBody>
      </p:sp>
      <p:pic>
        <p:nvPicPr>
          <p:cNvPr id="12292" name="Picture 2" descr="C:\Users\n_tsunashima\Desktop\HPチーム\03デジタルサイネージ\03作成資料\2019年度\20190117音ロゴ作成\音符合体ロゴ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55563"/>
            <a:ext cx="1300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テキスト ボックス 6"/>
          <p:cNvSpPr txBox="1">
            <a:spLocks noChangeArrowheads="1"/>
          </p:cNvSpPr>
          <p:nvPr/>
        </p:nvSpPr>
        <p:spPr bwMode="auto">
          <a:xfrm>
            <a:off x="252413" y="590550"/>
            <a:ext cx="71405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121" tIns="39121" rIns="39121" bIns="3912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>
                <a:latin typeface="Meiryo UI" pitchFamily="50" charset="-128"/>
                <a:ea typeface="Meiryo UI" pitchFamily="50" charset="-128"/>
              </a:rPr>
              <a:t>エキナカ好立地の</a:t>
            </a:r>
            <a:r>
              <a:rPr lang="en-US" altLang="ja-JP" sz="1800" b="1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1800" b="1">
                <a:latin typeface="Meiryo UI" pitchFamily="50" charset="-128"/>
                <a:ea typeface="Meiryo UI" pitchFamily="50" charset="-128"/>
              </a:rPr>
              <a:t>、</a:t>
            </a:r>
            <a:r>
              <a:rPr lang="en-US" altLang="ja-JP" sz="1800" b="1">
                <a:latin typeface="Meiryo UI" pitchFamily="50" charset="-128"/>
                <a:ea typeface="Meiryo UI" pitchFamily="50" charset="-128"/>
              </a:rPr>
              <a:t>KIOSK</a:t>
            </a:r>
            <a:r>
              <a:rPr lang="ja-JP" altLang="en-US" sz="1800" b="1">
                <a:latin typeface="Meiryo UI" pitchFamily="50" charset="-128"/>
                <a:ea typeface="Meiryo UI" pitchFamily="50" charset="-128"/>
              </a:rPr>
              <a:t>店舗に設置された</a:t>
            </a:r>
            <a:r>
              <a:rPr lang="en-US" altLang="ja-JP" sz="1800" b="1">
                <a:latin typeface="Meiryo UI" pitchFamily="50" charset="-128"/>
                <a:ea typeface="Meiryo UI" pitchFamily="50" charset="-128"/>
              </a:rPr>
              <a:t>32</a:t>
            </a:r>
            <a:r>
              <a:rPr lang="ja-JP" altLang="en-US" sz="1800" b="1">
                <a:latin typeface="Meiryo UI" pitchFamily="50" charset="-128"/>
                <a:ea typeface="Meiryo UI" pitchFamily="50" charset="-128"/>
              </a:rPr>
              <a:t>～</a:t>
            </a:r>
            <a:r>
              <a:rPr lang="en-US" altLang="ja-JP" sz="1800" b="1">
                <a:latin typeface="Meiryo UI" pitchFamily="50" charset="-128"/>
                <a:ea typeface="Meiryo UI" pitchFamily="50" charset="-128"/>
              </a:rPr>
              <a:t>80</a:t>
            </a:r>
            <a:r>
              <a:rPr lang="ja-JP" altLang="en-US" sz="1800" b="1">
                <a:latin typeface="Meiryo UI" pitchFamily="50" charset="-128"/>
                <a:ea typeface="Meiryo UI" pitchFamily="50" charset="-128"/>
              </a:rPr>
              <a:t>インチの</a:t>
            </a:r>
            <a:endParaRPr lang="en-US" altLang="ja-JP" sz="1800" b="1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>
                <a:latin typeface="Meiryo UI" pitchFamily="50" charset="-128"/>
                <a:ea typeface="Meiryo UI" pitchFamily="50" charset="-128"/>
              </a:rPr>
              <a:t>横型のデジタルサイネージで、駅でも音声活用</a:t>
            </a:r>
            <a:r>
              <a:rPr lang="en-US" altLang="ja-JP" sz="80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800" b="1">
                <a:latin typeface="Meiryo UI" pitchFamily="50" charset="-128"/>
                <a:ea typeface="Meiryo UI" pitchFamily="50" charset="-128"/>
              </a:rPr>
              <a:t>ができる貴重な媒体です。</a:t>
            </a:r>
            <a:endParaRPr lang="en-US" altLang="ja-JP" sz="1800" b="1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800">
                <a:latin typeface="Meiryo UI" pitchFamily="50" charset="-128"/>
                <a:ea typeface="Meiryo UI" pitchFamily="50" charset="-128"/>
              </a:rPr>
              <a:t>※351</a:t>
            </a:r>
            <a:r>
              <a:rPr lang="ja-JP" altLang="en-US" sz="800">
                <a:latin typeface="Meiryo UI" pitchFamily="50" charset="-128"/>
                <a:ea typeface="Meiryo UI" pitchFamily="50" charset="-128"/>
              </a:rPr>
              <a:t>面中</a:t>
            </a:r>
            <a:r>
              <a:rPr lang="en-US" altLang="ja-JP" sz="800">
                <a:latin typeface="Meiryo UI" pitchFamily="50" charset="-128"/>
                <a:ea typeface="Meiryo UI" pitchFamily="50" charset="-128"/>
              </a:rPr>
              <a:t>308</a:t>
            </a:r>
            <a:r>
              <a:rPr lang="ja-JP" altLang="en-US" sz="800">
                <a:latin typeface="Meiryo UI" pitchFamily="50" charset="-128"/>
                <a:ea typeface="Meiryo UI" pitchFamily="50" charset="-128"/>
              </a:rPr>
              <a:t>面で音声活用が可能です。音声は、駅構内の特情により一時的に音量を停止、または下げる場合がございます。</a:t>
            </a:r>
          </a:p>
        </p:txBody>
      </p:sp>
      <p:pic>
        <p:nvPicPr>
          <p:cNvPr id="12294" name="Picture 8" descr="C:\Users\n_tsunashima\Desktop\20191216New次年度カタログ\耕文社送付分\カタログ構成素材\01色々\01大型ビジョ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422400"/>
            <a:ext cx="4595812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テキスト ボックス 8"/>
          <p:cNvSpPr txBox="1">
            <a:spLocks noChangeArrowheads="1"/>
          </p:cNvSpPr>
          <p:nvPr/>
        </p:nvSpPr>
        <p:spPr bwMode="auto">
          <a:xfrm>
            <a:off x="917575" y="4313238"/>
            <a:ext cx="39973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4400" b="1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157</a:t>
            </a:r>
            <a:r>
              <a:rPr lang="ja-JP" altLang="en-US" sz="4400" b="1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駅・</a:t>
            </a:r>
            <a:r>
              <a:rPr lang="en-US" altLang="ja-JP" sz="4400" b="1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351</a:t>
            </a:r>
            <a:r>
              <a:rPr lang="ja-JP" altLang="en-US" sz="4400" b="1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面</a:t>
            </a:r>
            <a:r>
              <a:rPr lang="en-US" altLang="ja-JP" sz="8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※</a:t>
            </a:r>
            <a:endParaRPr lang="ja-JP" altLang="en-US" sz="100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2296" name="テキスト ボックス 9"/>
          <p:cNvSpPr txBox="1">
            <a:spLocks noChangeArrowheads="1"/>
          </p:cNvSpPr>
          <p:nvPr/>
        </p:nvSpPr>
        <p:spPr bwMode="auto">
          <a:xfrm>
            <a:off x="795338" y="4953000"/>
            <a:ext cx="4210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8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8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スペシャルビジョンを除いた面数です。　</a:t>
            </a:r>
            <a:r>
              <a:rPr lang="en-US" altLang="ja-JP" sz="8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8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設置駅、面数は</a:t>
            </a:r>
            <a:r>
              <a:rPr lang="en-US" altLang="ja-JP" sz="8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2020</a:t>
            </a:r>
            <a:r>
              <a:rPr lang="ja-JP" altLang="en-US" sz="8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8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7</a:t>
            </a:r>
            <a:r>
              <a:rPr lang="ja-JP" altLang="en-US" sz="8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月末日現在となっております。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68288" y="5603875"/>
            <a:ext cx="8624887" cy="5857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298" name="テキスト ボックス 11"/>
          <p:cNvSpPr txBox="1">
            <a:spLocks noChangeArrowheads="1"/>
          </p:cNvSpPr>
          <p:nvPr/>
        </p:nvSpPr>
        <p:spPr bwMode="auto">
          <a:xfrm>
            <a:off x="271463" y="5635625"/>
            <a:ext cx="1766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400" b="1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時間帯別、日別で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400" b="1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放映内容を変更可能</a:t>
            </a:r>
          </a:p>
        </p:txBody>
      </p:sp>
      <p:sp>
        <p:nvSpPr>
          <p:cNvPr id="12299" name="テキスト ボックス 12"/>
          <p:cNvSpPr txBox="1">
            <a:spLocks noChangeArrowheads="1"/>
          </p:cNvSpPr>
          <p:nvPr/>
        </p:nvSpPr>
        <p:spPr bwMode="auto">
          <a:xfrm>
            <a:off x="2105025" y="5643563"/>
            <a:ext cx="6845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・朝</a:t>
            </a:r>
            <a:r>
              <a:rPr lang="en-US" altLang="ja-JP" sz="10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(6:00</a:t>
            </a:r>
            <a:r>
              <a:rPr lang="ja-JP" altLang="en-US" sz="10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～</a:t>
            </a:r>
            <a:r>
              <a:rPr lang="en-US" altLang="ja-JP" sz="10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10:00)</a:t>
            </a:r>
            <a:r>
              <a:rPr lang="ja-JP" altLang="en-US" sz="14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、昼</a:t>
            </a:r>
            <a:r>
              <a:rPr lang="en-US" altLang="ja-JP" sz="10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(10:00</a:t>
            </a:r>
            <a:r>
              <a:rPr lang="ja-JP" altLang="en-US" sz="10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～</a:t>
            </a:r>
            <a:r>
              <a:rPr lang="en-US" altLang="ja-JP" sz="10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17:00)</a:t>
            </a:r>
            <a:r>
              <a:rPr lang="ja-JP" altLang="en-US" sz="14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、夜</a:t>
            </a:r>
            <a:r>
              <a:rPr lang="en-US" altLang="ja-JP" sz="10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(17:00</a:t>
            </a:r>
            <a:r>
              <a:rPr lang="ja-JP" altLang="en-US" sz="10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～</a:t>
            </a:r>
            <a:r>
              <a:rPr lang="en-US" altLang="ja-JP" sz="10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24:00)</a:t>
            </a:r>
            <a:r>
              <a:rPr lang="ja-JP" altLang="en-US" sz="14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で時間帯別に放映内容を変更できます。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・日別</a:t>
            </a:r>
            <a:r>
              <a:rPr lang="en-US" altLang="ja-JP" sz="10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0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毎日、平日と土日での変更など</a:t>
            </a:r>
            <a:r>
              <a:rPr lang="en-US" altLang="ja-JP" sz="10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)</a:t>
            </a:r>
            <a:r>
              <a:rPr lang="ja-JP" altLang="en-US" sz="14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で放映内容を変更ができます。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4956175" y="1422400"/>
            <a:ext cx="2344738" cy="373538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68" tIns="49684" rIns="99368" bIns="49684"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301" name="テキスト ボックス 15"/>
          <p:cNvSpPr txBox="1">
            <a:spLocks noChangeArrowheads="1"/>
          </p:cNvSpPr>
          <p:nvPr/>
        </p:nvSpPr>
        <p:spPr bwMode="auto">
          <a:xfrm>
            <a:off x="4930775" y="1422400"/>
            <a:ext cx="23050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368" tIns="49684" rIns="99368" bIns="4968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b="1">
                <a:solidFill>
                  <a:srgbClr val="C3D600"/>
                </a:solidFill>
                <a:latin typeface="Meiryo UI" pitchFamily="50" charset="-128"/>
                <a:ea typeface="Meiryo UI" pitchFamily="50" charset="-128"/>
              </a:rPr>
              <a:t>◆横型ディスプレイ</a:t>
            </a:r>
            <a:endParaRPr lang="en-US" altLang="ja-JP" sz="1600" b="1">
              <a:solidFill>
                <a:srgbClr val="C3D60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200">
                <a:latin typeface="Meiryo UI" pitchFamily="50" charset="-128"/>
                <a:ea typeface="Meiryo UI" pitchFamily="50" charset="-128"/>
              </a:rPr>
              <a:t>エキナカでは貴重な</a:t>
            </a:r>
            <a:r>
              <a:rPr lang="ja-JP" altLang="en-US" sz="1200" b="1" u="sng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「横型」</a:t>
            </a:r>
            <a:r>
              <a:rPr lang="ja-JP" altLang="en-US" sz="1200">
                <a:latin typeface="Meiryo UI" pitchFamily="50" charset="-128"/>
                <a:ea typeface="Meiryo UI" pitchFamily="50" charset="-128"/>
              </a:rPr>
              <a:t>のため、</a:t>
            </a:r>
            <a:endParaRPr lang="en-US" altLang="ja-JP" sz="120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200">
                <a:latin typeface="Meiryo UI" pitchFamily="50" charset="-128"/>
                <a:ea typeface="Meiryo UI" pitchFamily="50" charset="-128"/>
              </a:rPr>
              <a:t>既存の映像をそのままフルサイズで</a:t>
            </a:r>
            <a:endParaRPr lang="en-US" altLang="ja-JP" sz="120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200">
                <a:latin typeface="Meiryo UI" pitchFamily="50" charset="-128"/>
                <a:ea typeface="Meiryo UI" pitchFamily="50" charset="-128"/>
              </a:rPr>
              <a:t>放映可能。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>
              <a:solidFill>
                <a:srgbClr val="C3D60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b="1">
                <a:solidFill>
                  <a:srgbClr val="C3D600"/>
                </a:solidFill>
                <a:latin typeface="Meiryo UI" pitchFamily="50" charset="-128"/>
                <a:ea typeface="Meiryo UI" pitchFamily="50" charset="-128"/>
              </a:rPr>
              <a:t>◆スピーカー搭載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200" b="1" u="sng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「音」</a:t>
            </a:r>
            <a:r>
              <a:rPr lang="en-US" altLang="ja-JP" sz="80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200">
                <a:latin typeface="Meiryo UI" pitchFamily="50" charset="-128"/>
                <a:ea typeface="Meiryo UI" pitchFamily="50" charset="-128"/>
              </a:rPr>
              <a:t>で通行する人の注意を惹き</a:t>
            </a:r>
            <a:endParaRPr lang="en-US" altLang="ja-JP" sz="120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200">
                <a:latin typeface="Meiryo UI" pitchFamily="50" charset="-128"/>
                <a:ea typeface="Meiryo UI" pitchFamily="50" charset="-128"/>
              </a:rPr>
              <a:t>つけることが可能。</a:t>
            </a:r>
            <a:endParaRPr lang="en-US" altLang="ja-JP" sz="120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800">
                <a:latin typeface="Meiryo UI" pitchFamily="50" charset="-128"/>
                <a:ea typeface="Meiryo UI" pitchFamily="50" charset="-128"/>
              </a:rPr>
              <a:t>※352</a:t>
            </a:r>
            <a:r>
              <a:rPr lang="ja-JP" altLang="en-US" sz="800">
                <a:latin typeface="Meiryo UI" pitchFamily="50" charset="-128"/>
                <a:ea typeface="Meiryo UI" pitchFamily="50" charset="-128"/>
              </a:rPr>
              <a:t>面中</a:t>
            </a:r>
            <a:r>
              <a:rPr lang="en-US" altLang="ja-JP" sz="800">
                <a:latin typeface="Meiryo UI" pitchFamily="50" charset="-128"/>
                <a:ea typeface="Meiryo UI" pitchFamily="50" charset="-128"/>
              </a:rPr>
              <a:t>309</a:t>
            </a:r>
            <a:r>
              <a:rPr lang="ja-JP" altLang="en-US" sz="800">
                <a:latin typeface="Meiryo UI" pitchFamily="50" charset="-128"/>
                <a:ea typeface="Meiryo UI" pitchFamily="50" charset="-128"/>
              </a:rPr>
              <a:t>面で音活用可能です。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>
              <a:solidFill>
                <a:srgbClr val="C3D60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b="1">
                <a:solidFill>
                  <a:srgbClr val="C3D600"/>
                </a:solidFill>
                <a:latin typeface="Meiryo UI" pitchFamily="50" charset="-128"/>
                <a:ea typeface="Meiryo UI" pitchFamily="50" charset="-128"/>
              </a:rPr>
              <a:t>◆情報コンテンツ放映</a:t>
            </a:r>
            <a:r>
              <a:rPr lang="en-US" altLang="ja-JP" sz="800">
                <a:solidFill>
                  <a:srgbClr val="C3D600"/>
                </a:solidFill>
                <a:latin typeface="Meiryo UI" pitchFamily="50" charset="-128"/>
                <a:ea typeface="Meiryo UI" pitchFamily="50" charset="-128"/>
              </a:rPr>
              <a:t>※</a:t>
            </a:r>
            <a:endParaRPr lang="ja-JP" altLang="en-US" sz="800">
              <a:solidFill>
                <a:srgbClr val="C3D60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80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800">
                <a:latin typeface="Meiryo UI" pitchFamily="50" charset="-128"/>
                <a:ea typeface="Meiryo UI" pitchFamily="50" charset="-128"/>
              </a:rPr>
              <a:t>ニュース</a:t>
            </a:r>
            <a:r>
              <a:rPr lang="en-US" altLang="ja-JP" sz="800">
                <a:latin typeface="Meiryo UI" pitchFamily="50" charset="-128"/>
                <a:ea typeface="Meiryo UI" pitchFamily="50" charset="-128"/>
              </a:rPr>
              <a:t>､</a:t>
            </a:r>
            <a:r>
              <a:rPr lang="ja-JP" altLang="en-US" sz="800">
                <a:latin typeface="Meiryo UI" pitchFamily="50" charset="-128"/>
                <a:ea typeface="Meiryo UI" pitchFamily="50" charset="-128"/>
              </a:rPr>
              <a:t>天気</a:t>
            </a:r>
            <a:r>
              <a:rPr lang="en-US" altLang="ja-JP" sz="800">
                <a:latin typeface="Meiryo UI" pitchFamily="50" charset="-128"/>
                <a:ea typeface="Meiryo UI" pitchFamily="50" charset="-128"/>
              </a:rPr>
              <a:t>､ </a:t>
            </a:r>
            <a:r>
              <a:rPr lang="ja-JP" altLang="en-US" sz="800">
                <a:latin typeface="Meiryo UI" pitchFamily="50" charset="-128"/>
                <a:ea typeface="Meiryo UI" pitchFamily="50" charset="-128"/>
              </a:rPr>
              <a:t>星占い</a:t>
            </a:r>
            <a:r>
              <a:rPr lang="en-US" altLang="ja-JP" sz="800">
                <a:latin typeface="Meiryo UI" pitchFamily="50" charset="-128"/>
                <a:ea typeface="Meiryo UI" pitchFamily="50" charset="-128"/>
              </a:rPr>
              <a:t>､ </a:t>
            </a:r>
            <a:r>
              <a:rPr lang="ja-JP" altLang="en-US" sz="800">
                <a:latin typeface="Meiryo UI" pitchFamily="50" charset="-128"/>
                <a:ea typeface="Meiryo UI" pitchFamily="50" charset="-128"/>
              </a:rPr>
              <a:t>可愛い動物　等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200">
                <a:latin typeface="Meiryo UI" pitchFamily="50" charset="-128"/>
                <a:ea typeface="Meiryo UI" pitchFamily="50" charset="-128"/>
              </a:rPr>
              <a:t>通行する人がつい見てしまうような</a:t>
            </a:r>
            <a:endParaRPr lang="en-US" altLang="ja-JP" sz="120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200">
                <a:latin typeface="Meiryo UI" pitchFamily="50" charset="-128"/>
                <a:ea typeface="Meiryo UI" pitchFamily="50" charset="-128"/>
              </a:rPr>
              <a:t>情報コンテンツを放映。</a:t>
            </a:r>
            <a:endParaRPr lang="ja-JP" altLang="en-US" sz="1200">
              <a:solidFill>
                <a:srgbClr val="C3D600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2302" name="Picture 2" descr="C:\Users\n_tsunashima\Desktop\20191216New次年度カタログ\耕文社送付分\カタログ構成素材\01色々\ひ東神奈川　ＮＤ東神奈川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3941763"/>
            <a:ext cx="14954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3" descr="C:\Users\n_tsunashima\Desktop\20191216New次年度カタログ\耕文社送付分\カタログ構成素材\01色々\う上野　NDK上野中央口改札外-合成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2749550"/>
            <a:ext cx="1495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4" descr="C:\Users\n_tsunashima\Desktop\20191216New次年度カタログ\耕文社送付分\カタログ構成素材\01色々\し新宿　ＮＤ新宿南口中央120インチ-合成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1414463"/>
            <a:ext cx="14954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 descr="C:\Users\n_tsunashima\Desktop\20191216New次年度カタログ\情報コンテンツ画像\ニュース５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68888" y="4446588"/>
            <a:ext cx="955675" cy="5826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C:\Users\n_tsunashima\Desktop\20181218情報コンテンツ\0120181128ゆるっと動物\02過去分\20190122確定画像\20190129放映画像\ヨコ動画素材\ヨコ050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7763" y="4446588"/>
            <a:ext cx="955675" cy="5826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89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C:\Users\n_tsunashima\Desktop\NDビジョン商品紹介202008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57175"/>
            <a:ext cx="9072563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7620000" y="503238"/>
            <a:ext cx="1273175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-68263" y="503238"/>
            <a:ext cx="9307513" cy="77787"/>
          </a:xfrm>
          <a:prstGeom prst="rect">
            <a:avLst/>
          </a:prstGeom>
          <a:solidFill>
            <a:srgbClr val="C3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/>
          </a:p>
        </p:txBody>
      </p:sp>
      <p:sp>
        <p:nvSpPr>
          <p:cNvPr id="13317" name="テキスト ボックス 5"/>
          <p:cNvSpPr txBox="1">
            <a:spLocks noChangeArrowheads="1"/>
          </p:cNvSpPr>
          <p:nvPr/>
        </p:nvSpPr>
        <p:spPr bwMode="auto">
          <a:xfrm>
            <a:off x="252413" y="28575"/>
            <a:ext cx="3849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2400" b="1">
                <a:latin typeface="Meiryo UI" pitchFamily="50" charset="-128"/>
                <a:ea typeface="Meiryo UI" pitchFamily="50" charset="-128"/>
              </a:rPr>
              <a:t>ビジョン商品紹介</a:t>
            </a:r>
          </a:p>
        </p:txBody>
      </p:sp>
      <p:pic>
        <p:nvPicPr>
          <p:cNvPr id="13318" name="Picture 2" descr="C:\Users\n_tsunashima\Desktop\HPチーム\03デジタルサイネージ\03作成資料\2019年度\20190117音ロゴ作成\音符合体ロゴ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55563"/>
            <a:ext cx="1300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264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675</Words>
  <Application>Microsoft Office PowerPoint</Application>
  <PresentationFormat>画面に合わせる (4:3)</PresentationFormat>
  <Paragraphs>184</Paragraphs>
  <Slides>8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0" baseType="lpstr">
      <vt:lpstr>Office ​​テーマ</vt:lpstr>
      <vt:lpstr>ワークシート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【最大70％off】全商品対象！</dc:title>
  <dc:creator>綱島慎彦</dc:creator>
  <cp:lastModifiedBy>坂井</cp:lastModifiedBy>
  <cp:revision>7</cp:revision>
  <cp:lastPrinted>2020-08-11T07:33:06Z</cp:lastPrinted>
  <dcterms:created xsi:type="dcterms:W3CDTF">2020-08-11T07:15:25Z</dcterms:created>
  <dcterms:modified xsi:type="dcterms:W3CDTF">2020-08-18T06:18:04Z</dcterms:modified>
</cp:coreProperties>
</file>