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187" autoAdjust="0"/>
  </p:normalViewPr>
  <p:slideViewPr>
    <p:cSldViewPr>
      <p:cViewPr varScale="1">
        <p:scale>
          <a:sx n="109" d="100"/>
          <a:sy n="109" d="100"/>
        </p:scale>
        <p:origin x="3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03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1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30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0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1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4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7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9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068C-6002-4C5A-940A-4FC449A5184F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4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Dvision@j-retail.co.jp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Dvision@j-retail.co.jp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hyperlink" Target="mailto:NDvision@j-retail.co.j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hyperlink" Target="mailto:NDvision@j-retail.co.j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openxmlformats.org/officeDocument/2006/relationships/image" Target="../media/image14.jpeg"/><Relationship Id="rId5" Type="http://schemas.openxmlformats.org/officeDocument/2006/relationships/hyperlink" Target="mailto:NDvision@j-retail.co.jp" TargetMode="External"/><Relationship Id="rId15" Type="http://schemas.openxmlformats.org/officeDocument/2006/relationships/image" Target="../media/image9.emf"/><Relationship Id="rId10" Type="http://schemas.openxmlformats.org/officeDocument/2006/relationships/image" Target="../media/image13.jpeg"/><Relationship Id="rId4" Type="http://schemas.openxmlformats.org/officeDocument/2006/relationships/image" Target="../media/image5.png"/><Relationship Id="rId9" Type="http://schemas.openxmlformats.org/officeDocument/2006/relationships/image" Target="../media/image12.jpeg"/><Relationship Id="rId1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566840" y="157660"/>
            <a:ext cx="8289449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72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　　　　　　 </a:t>
            </a:r>
            <a:r>
              <a:rPr lang="ja-JP" altLang="en-US" sz="72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特価情報</a:t>
            </a:r>
            <a:endParaRPr lang="en-US" altLang="ja-JP" sz="7200" b="1" dirty="0" smtClean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①ネットワークが</a:t>
            </a:r>
            <a:r>
              <a:rPr lang="en-US" altLang="ja-JP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50</a:t>
            </a:r>
            <a:r>
              <a:rPr lang="en-US" altLang="ja-JP" sz="4800" b="1" dirty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155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346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週間放映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月末現在の駅数・面数となります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4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②単駅が</a:t>
            </a:r>
            <a:r>
              <a:rPr lang="en-US" altLang="ja-JP" sz="48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50%</a:t>
            </a:r>
            <a:r>
              <a:rPr lang="ja-JP" altLang="en-US" sz="48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 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113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303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で駅毎に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カ月間放映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月末現在の駅数・面数となります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③貸切ビジョンが</a:t>
            </a:r>
            <a:r>
              <a:rPr lang="en-US" altLang="ja-JP" sz="4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en-US" altLang="ja-JP" sz="48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0%</a:t>
            </a:r>
            <a:r>
              <a:rPr lang="ja-JP" altLang="en-US" sz="48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　　　広告出稿期間中、貸切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放映</a:t>
            </a:r>
            <a:endParaRPr lang="en-US" altLang="ja-JP" sz="2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　　　　　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放映時間は毎日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素材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秒以内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(120MB)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と致します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10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6" name="Picture 4" descr="C:\Users\n_tsunashima\Desktop\20191216New次年度カタログ\耕文社送付分\カタログ構成素材\01色々\NDビジョンロ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22" y="208224"/>
            <a:ext cx="36766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973224" y="1392587"/>
            <a:ext cx="3198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:2021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21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62034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①</a:t>
            </a:r>
            <a:r>
              <a:rPr lang="en-US" altLang="ja-JP" sz="2400" b="1" dirty="0" err="1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ビジョンの特価情報</a:t>
            </a:r>
            <a:r>
              <a:rPr lang="en-US" altLang="ja-JP" sz="2400" b="1" dirty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en-US" altLang="ja-JP" sz="2400" b="1" dirty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838"/>
            <a:ext cx="8440737" cy="59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155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346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 ネットワークが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期間中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50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オフと超おトク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末日現在の数値となります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3.1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枠は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分毎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秒放映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29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　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毎週月曜～日曜の期間、放映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・対象商品：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・広告料金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110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万円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(6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分毎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秒放映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・放映回数：延べ約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万回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％で算出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346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面中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311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時放映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その他は店舗営業時間と同様になります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料金は税抜・グロスです。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申込みが重複した場合は調整させて頂きます。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既にお申込みいただいた件名、入札件名については対象外とさせて頂きます。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広告内容は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特殊な放映パターンなどをご希望の場合は、別途オプション料金が発生いたします。事前にお問い合わせください。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最低露出回数は、緊急時放映支障を含め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670425" y="2760663"/>
            <a:ext cx="1936750" cy="17002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678613" y="2752725"/>
            <a:ext cx="2009775" cy="171608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530850" y="2524125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274" name="グループ化 23"/>
          <p:cNvGrpSpPr>
            <a:grpSpLocks/>
          </p:cNvGrpSpPr>
          <p:nvPr/>
        </p:nvGrpSpPr>
        <p:grpSpPr bwMode="auto">
          <a:xfrm>
            <a:off x="385763" y="6542088"/>
            <a:ext cx="8388350" cy="338137"/>
            <a:chOff x="-241329" y="6842611"/>
            <a:chExt cx="8388545" cy="338554"/>
          </a:xfrm>
        </p:grpSpPr>
        <p:pic>
          <p:nvPicPr>
            <p:cNvPr id="1127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テキスト ボックス 2">
              <a:hlinkClick r:id="rId6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7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8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099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11280" name="Picture 9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>
              <a:fillRect/>
            </a:stretch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3934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5360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②</a:t>
            </a:r>
            <a:r>
              <a:rPr lang="en-US" altLang="ja-JP" sz="2400" b="1" dirty="0" err="1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ビジョンの特価情報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単駅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838"/>
            <a:ext cx="8440737" cy="59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113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303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で駅毎に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カ月間・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 単駅が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期間中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50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※4</a:t>
            </a:r>
            <a:r>
              <a:rPr lang="ja-JP" altLang="en-US" sz="1800" b="1" u="sng" dirty="0" err="1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と超</a:t>
            </a:r>
            <a:r>
              <a:rPr lang="ja-JP" altLang="en-US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おトク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末日現在の数値となります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3.1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枠は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分毎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秒放映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4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特価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の広告料金は定価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の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5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オフから千円単位切り捨てとなります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　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カ月間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毎月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日～月末の期間、放映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・対象商品：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　単駅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・広告料金：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別紙料金表参照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面で延べ約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4,800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カ月間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算出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料金は税抜・グロスです。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申込みが重複した場合は調整させて頂きます。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既にお申込みいただいた件名、入札件名については対象外とさせて頂きます。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広告内容は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特殊な放映パターンなどをご希望の場合は、別途オプション料金が発生いたします。事前にお問い合わせください。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最低露出回数は、緊急時放映支障を含め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670425" y="2760663"/>
            <a:ext cx="1936750" cy="17002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678613" y="2752725"/>
            <a:ext cx="2009775" cy="171608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530850" y="2524125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274" name="グループ化 23"/>
          <p:cNvGrpSpPr>
            <a:grpSpLocks/>
          </p:cNvGrpSpPr>
          <p:nvPr/>
        </p:nvGrpSpPr>
        <p:grpSpPr bwMode="auto">
          <a:xfrm>
            <a:off x="385763" y="6542088"/>
            <a:ext cx="8388350" cy="338137"/>
            <a:chOff x="-241329" y="6842611"/>
            <a:chExt cx="8388545" cy="338554"/>
          </a:xfrm>
        </p:grpSpPr>
        <p:pic>
          <p:nvPicPr>
            <p:cNvPr id="1127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テキスト ボックス 2">
              <a:hlinkClick r:id="rId6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7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1278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099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11280" name="Picture 9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>
              <a:fillRect/>
            </a:stretch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96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572508"/>
              </p:ext>
            </p:extLst>
          </p:nvPr>
        </p:nvGraphicFramePr>
        <p:xfrm>
          <a:off x="358553" y="652717"/>
          <a:ext cx="8414615" cy="5756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ワークシート" r:id="rId3" imgW="22707676" imgH="15535218" progId="Excel.Sheet.12">
                  <p:embed/>
                </p:oleObj>
              </mc:Choice>
              <mc:Fallback>
                <p:oleObj name="ワークシート" r:id="rId3" imgW="22707676" imgH="1553521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553" y="652717"/>
                        <a:ext cx="8414615" cy="5756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2291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3259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②別紙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：料金表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単駅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2292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294" name="グループ化 23"/>
          <p:cNvGrpSpPr>
            <a:grpSpLocks/>
          </p:cNvGrpSpPr>
          <p:nvPr/>
        </p:nvGrpSpPr>
        <p:grpSpPr bwMode="auto">
          <a:xfrm>
            <a:off x="385763" y="6542088"/>
            <a:ext cx="8388350" cy="338137"/>
            <a:chOff x="-241329" y="6842611"/>
            <a:chExt cx="8388545" cy="338554"/>
          </a:xfrm>
        </p:grpSpPr>
        <p:pic>
          <p:nvPicPr>
            <p:cNvPr id="12297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8" name="テキスト ボックス 2">
              <a:hlinkClick r:id="rId7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2299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12300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099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12302" name="Picture 9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>
              <a:fillRect/>
            </a:stretch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6" name="テキスト ボックス 18"/>
          <p:cNvSpPr txBox="1">
            <a:spLocks noChangeArrowheads="1"/>
          </p:cNvSpPr>
          <p:nvPr/>
        </p:nvSpPr>
        <p:spPr bwMode="auto">
          <a:xfrm>
            <a:off x="6443663" y="6245225"/>
            <a:ext cx="24465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末日現在の面数・価格となります。</a:t>
            </a:r>
            <a:endParaRPr lang="en-US" altLang="ja-JP" sz="800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特価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は</a:t>
            </a:r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en-US" altLang="ja-JP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オフからの千円単位切り捨てとなります。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124049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62867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③</a:t>
            </a:r>
            <a:r>
              <a:rPr lang="en-US" altLang="ja-JP" sz="2400" b="1" dirty="0" err="1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ビジョン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の特価情報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貸切ビジョン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405"/>
            <a:ext cx="8440737" cy="568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JR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東日本リテールネットが運営する店舗で視認性・情報発信力に最も優れた箇所に設置された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で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週間、貸切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放映できる貸切ビジョンが期間中、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0%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800" b="1" u="sng" dirty="0" err="1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と超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おトク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にご利用いただけます。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月末日現在の数値となります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放映時間は毎日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素材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秒以内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(120MB)</a:t>
            </a:r>
            <a:r>
              <a:rPr lang="ja-JP" altLang="en-US" sz="1000" dirty="0" err="1" smtClean="0">
                <a:latin typeface="Meiryo UI" pitchFamily="50" charset="-128"/>
                <a:ea typeface="Meiryo UI" pitchFamily="50" charset="-128"/>
              </a:rPr>
              <a:t>といたします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 特価の広告料金は定価の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5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0%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オフから千円単位切り捨てとなります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29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　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毎週月曜～日曜の期間、放映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・対象商品：</a:t>
            </a:r>
            <a:r>
              <a:rPr lang="en-US" altLang="ja-JP" sz="14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ビジョン　貸切ビジョン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・広告料金：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別紙料金表参照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面で延べ約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27,000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回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％で算出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秒にて算出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料金は税抜・グロスです。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申込みが重複した場合は調整させて頂きます。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既にお申込みいただいた件名、入札件名については対象外とさせて頂きます。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広告内容は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特殊な放映パターンなどをご希望の場合は、別途オプション料金が発生いたします。事前にお問い合わせください。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最低露出回数は、緊急時放映支障を含め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5829133" y="1988840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385695" y="6542162"/>
            <a:ext cx="8388545" cy="338554"/>
            <a:chOff x="-241329" y="6842611"/>
            <a:chExt cx="8388545" cy="338554"/>
          </a:xfrm>
        </p:grpSpPr>
        <p:pic>
          <p:nvPicPr>
            <p:cNvPr id="2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テキスト ボックス 2">
              <a:hlinkClick r:id="rId4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29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0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16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32" name="Picture 9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/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4" name="Picture 14" descr="C:\Users\n_tsunashima\Desktop\20191216New次年度カタログ\耕文社送付分\カタログ構成素材\02貸切ビジョン\し新宿　ＮＤ新宿南口中央120インチ-合成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5" y="2207193"/>
            <a:ext cx="3274565" cy="245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60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4185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③別紙：料金表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貸切ビジョン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385695" y="6542162"/>
            <a:ext cx="8388545" cy="338554"/>
            <a:chOff x="-241329" y="6842611"/>
            <a:chExt cx="8388545" cy="338554"/>
          </a:xfrm>
        </p:grpSpPr>
        <p:pic>
          <p:nvPicPr>
            <p:cNvPr id="25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テキスト ボックス 2">
              <a:hlinkClick r:id="rId5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29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0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16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F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32" name="Picture 9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/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テキスト ボックス 18"/>
          <p:cNvSpPr txBox="1"/>
          <p:nvPr/>
        </p:nvSpPr>
        <p:spPr>
          <a:xfrm>
            <a:off x="4360778" y="3311830"/>
            <a:ext cx="4650632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末日現在の面数・価格となります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　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特価</a:t>
            </a:r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オフからの千円単位切り捨てとなります。</a:t>
            </a:r>
          </a:p>
        </p:txBody>
      </p:sp>
      <p:pic>
        <p:nvPicPr>
          <p:cNvPr id="27" name="Picture 10" descr="C:\Users\n_tsunashima\Desktop\20191216New次年度カタログ\耕文社送付分\カタログ構成素材\02貸切ビジョン\う上野　ＮＤ上野中央口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459" y="5058245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1" descr="C:\Users\n_tsunashima\Desktop\20191216New次年度カタログ\耕文社送付分\カタログ構成素材\02貸切ビジョン\え恵比寿　ＮＤ恵比寿-合成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47" y="5057189"/>
            <a:ext cx="1664798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n_tsunashima\Desktop\20191216New次年度カタログ\耕文社送付分\カタログ構成素材\02貸切ビジョン\し新宿　ＮＤ新宿 (70メイン)-合成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098" y="3545387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3" descr="C:\Users\n_tsunashima\Desktop\20191216New次年度カタログ\耕文社送付分\カタログ構成素材\02貸切ビジョン\し新宿　ＮＤ新宿南口中央70インチ-合成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95" y="3544799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C:\Users\n_tsunashima\Desktop\20191216New次年度カタログ\耕文社送付分\カタログ構成素材\02貸切ビジョン\し新宿　ＮＤ新宿南口中央120インチ-合成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62" y="3544800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5" descr="C:\Users\n_tsunashima\Desktop\20191216New次年度カタログ\耕文社送付分\カタログ構成素材\02貸切ビジョン\し品川　ＮＤ品川中央-合成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860" y="3545387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6" descr="C:\Users\n_tsunashima\Desktop\20191216New次年度カタログ\耕文社送付分\カタログ構成素材\02貸切ビジョン\と東京　ＮＤ東京京葉ストリート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61" y="5066871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1375455" y="4811211"/>
            <a:ext cx="23724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新宿南口中央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×4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494853" y="4819205"/>
            <a:ext cx="194925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751948" y="4811210"/>
            <a:ext cx="157254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品川中央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(47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59670" y="6324670"/>
            <a:ext cx="21047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エキュート京葉ストリート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22659" y="6324671"/>
            <a:ext cx="15933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上野中央口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52745" y="6324971"/>
            <a:ext cx="138820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恵比寿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2911" y="3544799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37098" y="3544798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702860" y="3544797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品川駅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79661" y="5066871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806391" y="5058245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上野駅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714447" y="5061845"/>
            <a:ext cx="970385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恵比寿駅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204355"/>
              </p:ext>
            </p:extLst>
          </p:nvPr>
        </p:nvGraphicFramePr>
        <p:xfrm>
          <a:off x="219435" y="694872"/>
          <a:ext cx="8675966" cy="264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ワークシート" r:id="rId14" imgW="12906408" imgH="3933700" progId="Excel.Sheet.12">
                  <p:embed/>
                </p:oleObj>
              </mc:Choice>
              <mc:Fallback>
                <p:oleObj name="ワークシート" r:id="rId14" imgW="12906408" imgH="3933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9435" y="694872"/>
                        <a:ext cx="8675966" cy="2643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78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1346</Words>
  <Application>Microsoft Office PowerPoint</Application>
  <PresentationFormat>画面に合わせる (4:3)</PresentationFormat>
  <Paragraphs>159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【最大70％off】全商品対象！</dc:title>
  <dc:creator>綱島慎彦</dc:creator>
  <cp:lastModifiedBy>105620 綱島　慎彦</cp:lastModifiedBy>
  <cp:revision>18</cp:revision>
  <cp:lastPrinted>2020-11-12T06:58:12Z</cp:lastPrinted>
  <dcterms:created xsi:type="dcterms:W3CDTF">2020-08-11T07:15:25Z</dcterms:created>
  <dcterms:modified xsi:type="dcterms:W3CDTF">2020-12-02T06:48:13Z</dcterms:modified>
</cp:coreProperties>
</file>