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51"/>
    <a:srgbClr val="009A46"/>
    <a:srgbClr val="008E40"/>
    <a:srgbClr val="00823B"/>
    <a:srgbClr val="009644"/>
    <a:srgbClr val="55A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87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03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11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30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22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0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0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21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1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3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27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99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068C-6002-4C5A-940A-4FC449A5184F}" type="datetimeFigureOut">
              <a:rPr kumimoji="1" lang="ja-JP" altLang="en-US" smtClean="0"/>
              <a:t>2020/12/22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0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Dvision@j-retail.co.j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Dvision@j-retail.co.j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hyperlink" Target="mailto:NDvision@j-retail.co.j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hyperlink" Target="mailto:NDvision@j-retail.co.j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hyperlink" Target="mailto:NDvision@j-retail.co.jp" TargetMode="External"/><Relationship Id="rId15" Type="http://schemas.openxmlformats.org/officeDocument/2006/relationships/image" Target="../media/image9.emf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Relationship Id="rId1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566840" y="157660"/>
            <a:ext cx="8289449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7200" b="1" dirty="0" smtClean="0">
                <a:solidFill>
                  <a:srgbClr val="92D050"/>
                </a:solidFill>
                <a:latin typeface="Meiryo UI" pitchFamily="50" charset="-128"/>
                <a:ea typeface="Meiryo UI" pitchFamily="50" charset="-128"/>
              </a:rPr>
              <a:t>　　　　　　 </a:t>
            </a:r>
            <a:r>
              <a:rPr lang="ja-JP" altLang="en-US" sz="7200" b="1" dirty="0" smtClean="0">
                <a:solidFill>
                  <a:srgbClr val="009A46"/>
                </a:solidFill>
                <a:latin typeface="Meiryo UI" pitchFamily="50" charset="-128"/>
                <a:ea typeface="Meiryo UI" pitchFamily="50" charset="-128"/>
              </a:rPr>
              <a:t>特価情報</a:t>
            </a:r>
            <a:endParaRPr lang="en-US" altLang="ja-JP" sz="7200" b="1" dirty="0" smtClean="0">
              <a:solidFill>
                <a:srgbClr val="009A46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 smtClean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①ネットワークが</a:t>
            </a:r>
            <a:r>
              <a:rPr lang="en-US" altLang="ja-JP" sz="48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50</a:t>
            </a:r>
            <a:r>
              <a:rPr lang="en-US" altLang="ja-JP" sz="48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48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chemeClr val="accent6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155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346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週間放映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※2020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月末現在の駅数・面数となります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　　　　　　</a:t>
            </a:r>
            <a:endParaRPr lang="ja-JP" altLang="en-US" sz="2400" b="1" dirty="0" smtClean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②単駅が</a:t>
            </a:r>
            <a:r>
              <a:rPr lang="en-US" altLang="ja-JP" sz="4800" b="1" dirty="0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50%</a:t>
            </a:r>
            <a:r>
              <a:rPr lang="ja-JP" altLang="en-US" sz="4800" b="1" dirty="0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chemeClr val="accent5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113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303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で駅毎に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カ月間放映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※2020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月末現在の駅数・面数となります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③貸切ビジョンが</a:t>
            </a:r>
            <a:r>
              <a:rPr lang="en-US" altLang="ja-JP" sz="4800" b="1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5</a:t>
            </a:r>
            <a:r>
              <a:rPr lang="en-US" altLang="ja-JP" sz="48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0%</a:t>
            </a:r>
            <a:r>
              <a:rPr lang="ja-JP" altLang="en-US" sz="48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chemeClr val="accent2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広告出稿期間中、貸切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放映</a:t>
            </a:r>
            <a:endParaRPr lang="en-US" altLang="ja-JP" sz="24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　　　　　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放映時間は毎日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時の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時間放映で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素材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秒以内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(120MB)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と致します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0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6" name="Picture 4" descr="C:\Users\n_tsunashima\Desktop\20191216New次年度カタログ\耕文社送付分\カタログ構成素材\01色々\NDビジョンロ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2" y="208224"/>
            <a:ext cx="3676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555776" y="1412776"/>
            <a:ext cx="4263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期間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:2021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~</a:t>
            </a:r>
            <a:r>
              <a:rPr lang="en-US" altLang="ja-JP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ja-JP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66840" y="75200"/>
            <a:ext cx="7965600" cy="1320556"/>
          </a:xfrm>
          <a:prstGeom prst="roundRect">
            <a:avLst/>
          </a:prstGeom>
          <a:noFill/>
          <a:ln w="28575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9A46"/>
              </a:solidFill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971600" y="6486866"/>
            <a:ext cx="8279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※2021</a:t>
            </a:r>
            <a:r>
              <a:rPr lang="ja-JP" altLang="en-US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月以降の駅数・面数は変更予定のため、詳細は別途お知らせいたします。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9732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solidFill>
                <a:schemeClr val="accent6"/>
              </a:solidFill>
            </a:endParaRPr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620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①</a:t>
            </a:r>
            <a:r>
              <a:rPr lang="en-US" altLang="ja-JP" sz="2400" b="1" dirty="0" err="1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ビジョンの特価情報</a:t>
            </a:r>
            <a:r>
              <a:rPr lang="en-US" altLang="ja-JP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ネットワーク</a:t>
            </a:r>
            <a:r>
              <a:rPr lang="en-US" altLang="ja-JP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6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838"/>
            <a:ext cx="8440737" cy="617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東京圏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に設置された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155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駅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346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週間・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秒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放映できる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 ネットワークが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期間中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50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オフと超おトク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東京都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、神奈川県、埼玉県、千葉県の一都三県を指します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設置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駅、面数は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末日現在の数値となります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3.1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枠は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分毎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秒放映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　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18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毎週月曜～日曜の期間、放映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　ネットワーク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・広告料金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：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110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定価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220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万円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分毎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秒放映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・販売枠数：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・放映回数：延べ約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35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万回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％で算出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346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面中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311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時放映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その他は店舗営業時間と同様になります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料金は税抜・グロスです。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申込みが重複した場合は調整させて頂きます。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既にお申込みいただいた件名、入札件名については対象外とさせて頂きます。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広告内容は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特殊な放映パターンなどをご希望の場合は、別途オプション料金が発生いたします。事前にお問い合わせください。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最低露出回数は、緊急時放映支障を含め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pic>
        <p:nvPicPr>
          <p:cNvPr id="11270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4670425" y="2760663"/>
            <a:ext cx="1936750" cy="17002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6678613" y="2752725"/>
            <a:ext cx="2009775" cy="1716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テキスト ボックス 15"/>
          <p:cNvSpPr txBox="1">
            <a:spLocks noChangeArrowheads="1"/>
          </p:cNvSpPr>
          <p:nvPr/>
        </p:nvSpPr>
        <p:spPr bwMode="auto">
          <a:xfrm>
            <a:off x="5530850" y="2524125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1274" name="グループ化 23"/>
          <p:cNvGrpSpPr>
            <a:grpSpLocks/>
          </p:cNvGrpSpPr>
          <p:nvPr/>
        </p:nvGrpSpPr>
        <p:grpSpPr bwMode="auto">
          <a:xfrm>
            <a:off x="385763" y="6542088"/>
            <a:ext cx="8388350" cy="338137"/>
            <a:chOff x="-241329" y="6842611"/>
            <a:chExt cx="8388545" cy="338554"/>
          </a:xfrm>
        </p:grpSpPr>
        <p:pic>
          <p:nvPicPr>
            <p:cNvPr id="11275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テキスト ボックス 2">
              <a:hlinkClick r:id="rId6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1277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1278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09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11280" name="Picture 9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>
              <a:fillRect/>
            </a:stretch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252413" y="1544251"/>
            <a:ext cx="6272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b="1" u="sng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12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月以降の駅数・面数は変更予定のため、詳細は別途お知らせいたします。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383934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536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②</a:t>
            </a:r>
            <a:r>
              <a:rPr lang="en-US" altLang="ja-JP" sz="2400" b="1" dirty="0" err="1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ビジョンの特価情報</a:t>
            </a:r>
            <a:r>
              <a:rPr lang="en-US" altLang="ja-JP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単駅</a:t>
            </a:r>
            <a:r>
              <a:rPr lang="en-US" altLang="ja-JP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5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838"/>
            <a:ext cx="8440737" cy="59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東京圏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に設置された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113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駅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303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で駅毎に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カ月間・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秒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放映できる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 単駅が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期間中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50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※4</a:t>
            </a:r>
            <a:r>
              <a:rPr lang="ja-JP" altLang="en-US" sz="1800" b="1" u="sng" dirty="0" err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と超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おトク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東京都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、神奈川県、埼玉県、千葉県の一都三県を指します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設置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駅、面数は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末日現在の数値となります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3.1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枠は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分毎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秒放映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4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特価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の広告料金は定価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の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オフから千円単位切り捨てとなります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~6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　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4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カ月間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毎月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日～月末の期間、放映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　単駅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・広告料金：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別紙料金表参照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・販売枠数：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・放映回数：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面で延べ約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4,800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カ月間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％で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算出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一部放映時間が店舗営業時間と同様の箇所もございます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料金は税抜・グロスです。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申込みが重複した場合は調整させて頂きます。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既にお申込みいただいた件名、入札件名については対象外とさせて頂きます。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広告内容は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特殊な放映パターンなどをご希望の場合は、別途オプション料金が発生いたします。事前にお問い合わせください。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最低露出回数は、緊急時放映支障を含め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pic>
        <p:nvPicPr>
          <p:cNvPr id="11270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4670425" y="2760663"/>
            <a:ext cx="1936750" cy="17002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6678613" y="2752725"/>
            <a:ext cx="2009775" cy="1716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テキスト ボックス 15"/>
          <p:cNvSpPr txBox="1">
            <a:spLocks noChangeArrowheads="1"/>
          </p:cNvSpPr>
          <p:nvPr/>
        </p:nvSpPr>
        <p:spPr bwMode="auto">
          <a:xfrm>
            <a:off x="5530850" y="2524125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1274" name="グループ化 23"/>
          <p:cNvGrpSpPr>
            <a:grpSpLocks/>
          </p:cNvGrpSpPr>
          <p:nvPr/>
        </p:nvGrpSpPr>
        <p:grpSpPr bwMode="auto">
          <a:xfrm>
            <a:off x="385763" y="6542088"/>
            <a:ext cx="8388350" cy="338137"/>
            <a:chOff x="-241329" y="6842611"/>
            <a:chExt cx="8388545" cy="338554"/>
          </a:xfrm>
        </p:grpSpPr>
        <p:pic>
          <p:nvPicPr>
            <p:cNvPr id="11275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テキスト ボックス 2">
              <a:hlinkClick r:id="rId6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1277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1278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09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11280" name="Picture 9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>
              <a:fillRect/>
            </a:stretch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252413" y="1700808"/>
            <a:ext cx="62720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b="1" u="sng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12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月以降の駅数・面数は変更予定のため、詳細は別途お知らせいたします。</a:t>
            </a:r>
          </a:p>
        </p:txBody>
      </p:sp>
    </p:spTree>
    <p:extLst>
      <p:ext uri="{BB962C8B-B14F-4D97-AF65-F5344CB8AC3E}">
        <p14:creationId xmlns:p14="http://schemas.microsoft.com/office/powerpoint/2010/main" val="8096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3259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②別紙</a:t>
            </a:r>
            <a:r>
              <a:rPr lang="ja-JP" altLang="en-US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：料金表</a:t>
            </a:r>
            <a:r>
              <a:rPr lang="en-US" altLang="ja-JP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単駅</a:t>
            </a:r>
            <a:r>
              <a:rPr lang="en-US" altLang="ja-JP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5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2292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2294" name="グループ化 23"/>
          <p:cNvGrpSpPr>
            <a:grpSpLocks/>
          </p:cNvGrpSpPr>
          <p:nvPr/>
        </p:nvGrpSpPr>
        <p:grpSpPr bwMode="auto">
          <a:xfrm>
            <a:off x="385763" y="6542088"/>
            <a:ext cx="8388350" cy="338137"/>
            <a:chOff x="-241329" y="6842611"/>
            <a:chExt cx="8388545" cy="338554"/>
          </a:xfrm>
        </p:grpSpPr>
        <p:pic>
          <p:nvPicPr>
            <p:cNvPr id="12297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テキスト ボックス 2">
              <a:hlinkClick r:id="rId4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2299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12300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09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12302" name="Picture 9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>
              <a:fillRect/>
            </a:stretch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6" name="テキスト ボックス 18"/>
          <p:cNvSpPr txBox="1">
            <a:spLocks noChangeArrowheads="1"/>
          </p:cNvSpPr>
          <p:nvPr/>
        </p:nvSpPr>
        <p:spPr bwMode="auto">
          <a:xfrm>
            <a:off x="6443663" y="6245225"/>
            <a:ext cx="2446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11</a:t>
            </a:r>
            <a:r>
              <a:rPr lang="ja-JP" altLang="en-US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月</a:t>
            </a:r>
            <a:r>
              <a:rPr lang="ja-JP" altLang="en-US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末日現在の面数・価格となります。</a:t>
            </a:r>
            <a:endParaRPr lang="en-US" altLang="ja-JP" sz="8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特価</a:t>
            </a:r>
            <a:r>
              <a:rPr lang="ja-JP" altLang="en-US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は</a:t>
            </a:r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</a:t>
            </a:r>
            <a:r>
              <a:rPr lang="en-US" altLang="ja-JP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0</a:t>
            </a:r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オフからの千円単位切り捨てとなります。</a:t>
            </a:r>
          </a:p>
        </p:txBody>
      </p:sp>
      <p:pic>
        <p:nvPicPr>
          <p:cNvPr id="16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58803"/>
            <a:ext cx="8207375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6065837" y="1190616"/>
            <a:ext cx="2608263" cy="9842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065837" y="931853"/>
            <a:ext cx="2608263" cy="9842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11560" y="1712971"/>
            <a:ext cx="2508250" cy="24288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065837" y="1841491"/>
            <a:ext cx="2608263" cy="24288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11560" y="935096"/>
            <a:ext cx="2508250" cy="24288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062662" y="4341803"/>
            <a:ext cx="2609850" cy="9842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064250" y="5392728"/>
            <a:ext cx="2609850" cy="9842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41350" y="3686166"/>
            <a:ext cx="2508250" cy="9842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11560" y="1449446"/>
            <a:ext cx="2508250" cy="24288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11560" y="1193859"/>
            <a:ext cx="2508250" cy="2413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24225" y="3154353"/>
            <a:ext cx="2589212" cy="2413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324225" y="3686166"/>
            <a:ext cx="2589212" cy="9842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18202" y="6373302"/>
            <a:ext cx="223355" cy="11901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67544" y="6327067"/>
            <a:ext cx="4629380" cy="195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10662" y="631473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←の駅については</a:t>
            </a:r>
            <a:r>
              <a:rPr lang="en-US" altLang="ja-JP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年度に面数及び料金変更の可能性がございます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4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6286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③</a:t>
            </a:r>
            <a:r>
              <a:rPr lang="en-US" altLang="ja-JP" sz="2400" b="1" dirty="0" err="1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ビジョン</a:t>
            </a:r>
            <a:r>
              <a:rPr lang="ja-JP" altLang="en-US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の特価情報</a:t>
            </a:r>
            <a:r>
              <a:rPr lang="en-US" altLang="ja-JP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貸切ビジョン</a:t>
            </a:r>
            <a:r>
              <a:rPr lang="en-US" altLang="ja-JP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6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405"/>
            <a:ext cx="8440737" cy="568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JR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東日本リテールネットが運営する店舗で視認性・情報発信力に最も優れた箇所に設置された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14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で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週間、貸切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放映できる貸切ビジョンが期間中、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0%</a:t>
            </a:r>
            <a:r>
              <a:rPr lang="ja-JP" altLang="en-US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800" b="1" u="sng" dirty="0" err="1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と超</a:t>
            </a:r>
            <a:r>
              <a:rPr lang="ja-JP" altLang="en-US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おトク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 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設置駅、面数は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月末日現在の数値となります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 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放映時間は毎日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時の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時間放映で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素材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秒以内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(120MB)</a:t>
            </a:r>
            <a:r>
              <a:rPr lang="ja-JP" altLang="en-US" sz="1000" dirty="0" err="1" smtClean="0">
                <a:latin typeface="Meiryo UI" pitchFamily="50" charset="-128"/>
                <a:ea typeface="Meiryo UI" pitchFamily="50" charset="-128"/>
              </a:rPr>
              <a:t>といたします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 特価の広告料金は定価の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0%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オフから千円単位切り捨てとなります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8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　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18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毎週月曜～日曜の期間、放映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ビジョン　貸切ビジョン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・広告料金：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別紙料金表参照　</a:t>
            </a:r>
            <a:endParaRPr lang="en-US" altLang="ja-JP" sz="1400" b="1" dirty="0" smtClean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放映回数：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面で延べ約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27,000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回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％で算出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秒にて算出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料金は税抜・グロスです。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申込みが重複した場合は調整させて頂きます。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既にお申込みいただいた件名、入札件名については対象外とさせて頂きます。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広告内容は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特殊な放映パターンなどをご希望の場合は、別途オプション料金が発生いたします。事前にお問い合わせください。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最低露出回数は、緊急時放映支障を含め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sp>
        <p:nvSpPr>
          <p:cNvPr id="22" name="テキスト ボックス 15"/>
          <p:cNvSpPr txBox="1">
            <a:spLocks noChangeArrowheads="1"/>
          </p:cNvSpPr>
          <p:nvPr/>
        </p:nvSpPr>
        <p:spPr bwMode="auto">
          <a:xfrm>
            <a:off x="5829133" y="1988840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 dirty="0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85695" y="6542162"/>
            <a:ext cx="8388545" cy="338554"/>
            <a:chOff x="-241329" y="6842611"/>
            <a:chExt cx="8388545" cy="338554"/>
          </a:xfrm>
        </p:grpSpPr>
        <p:pic>
          <p:nvPicPr>
            <p:cNvPr id="25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テキスト ボックス 2">
              <a:hlinkClick r:id="rId4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 dirty="0" smtClean="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16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32" name="Picture 9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/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14" descr="C:\Users\n_tsunashima\Desktop\20191216New次年度カタログ\耕文社送付分\カタログ構成素材\02貸切ビジョン\し新宿　ＮＤ新宿南口中央120インチ-合成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5" y="2207193"/>
            <a:ext cx="3274565" cy="24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60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③別紙：料金表</a:t>
            </a:r>
            <a:r>
              <a:rPr lang="en-US" altLang="ja-JP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貸切ビジョン</a:t>
            </a:r>
            <a:r>
              <a:rPr lang="en-US" altLang="ja-JP" sz="2400" b="1" dirty="0" smtClean="0">
                <a:solidFill>
                  <a:schemeClr val="accent6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6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0" y="6550025"/>
            <a:ext cx="9144000" cy="174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85695" y="6542162"/>
            <a:ext cx="8388545" cy="338554"/>
            <a:chOff x="-241329" y="6842611"/>
            <a:chExt cx="8388545" cy="338554"/>
          </a:xfrm>
        </p:grpSpPr>
        <p:pic>
          <p:nvPicPr>
            <p:cNvPr id="25" name="Picture 48" descr="C:\Users\n_tsunashima\Pictures\ロゴ\古いの\和文社名　横Bタイプ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67" y="6922194"/>
              <a:ext cx="20701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テキスト ボックス 2">
              <a:hlinkClick r:id="rId5"/>
            </p:cNvPr>
            <p:cNvSpPr txBox="1">
              <a:spLocks noChangeArrowheads="1"/>
            </p:cNvSpPr>
            <p:nvPr/>
          </p:nvSpPr>
          <p:spPr bwMode="auto">
            <a:xfrm>
              <a:off x="6521450" y="6888776"/>
              <a:ext cx="162576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NDvision@j-retail.co.jp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29" name="テキスト ボックス 2"/>
            <p:cNvSpPr txBox="1">
              <a:spLocks noChangeArrowheads="1"/>
            </p:cNvSpPr>
            <p:nvPr/>
          </p:nvSpPr>
          <p:spPr bwMode="auto">
            <a:xfrm>
              <a:off x="5136063" y="6888777"/>
              <a:ext cx="117852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000" dirty="0" smtClean="0">
                  <a:latin typeface="Meiryo UI" pitchFamily="50" charset="-128"/>
                  <a:ea typeface="Meiryo UI" pitchFamily="50" charset="-128"/>
                </a:rPr>
                <a:t>050-3644-0125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0" name="テキスト ボックス 2"/>
            <p:cNvSpPr txBox="1">
              <a:spLocks noChangeArrowheads="1"/>
            </p:cNvSpPr>
            <p:nvPr/>
          </p:nvSpPr>
          <p:spPr bwMode="auto">
            <a:xfrm>
              <a:off x="3205245" y="6888777"/>
              <a:ext cx="189987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000" dirty="0" smtClean="0">
                  <a:latin typeface="Meiryo UI" pitchFamily="50" charset="-128"/>
                  <a:ea typeface="Meiryo UI" pitchFamily="50" charset="-128"/>
                </a:rPr>
                <a:t>営業戦略部ニューデイズビジョン課</a:t>
              </a:r>
              <a:endParaRPr lang="ja-JP" altLang="en-US" sz="1000" dirty="0">
                <a:latin typeface="Meiryo UI" pitchFamily="50" charset="-128"/>
                <a:ea typeface="Meiryo UI" pitchFamily="50" charset="-128"/>
              </a:endParaRPr>
            </a:p>
          </p:txBody>
        </p:sp>
        <p:sp>
          <p:nvSpPr>
            <p:cNvPr id="31" name="テキスト ボックス 2"/>
            <p:cNvSpPr txBox="1">
              <a:spLocks noChangeArrowheads="1"/>
            </p:cNvSpPr>
            <p:nvPr/>
          </p:nvSpPr>
          <p:spPr bwMode="auto">
            <a:xfrm>
              <a:off x="-241329" y="6842611"/>
              <a:ext cx="13516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【</a:t>
              </a:r>
              <a:r>
                <a:rPr lang="ja-JP" altLang="en-US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お問合せ先</a:t>
              </a:r>
              <a:r>
                <a:rPr lang="en-US" altLang="ja-JP" sz="1600" b="1" dirty="0" smtClean="0">
                  <a:solidFill>
                    <a:srgbClr val="00B0F0"/>
                  </a:solidFill>
                  <a:latin typeface="Meiryo UI" pitchFamily="50" charset="-128"/>
                  <a:ea typeface="Meiryo UI" pitchFamily="50" charset="-128"/>
                </a:rPr>
                <a:t>】</a:t>
              </a:r>
              <a:endParaRPr lang="ja-JP" altLang="en-US" sz="1050" dirty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endParaRPr>
            </a:p>
          </p:txBody>
        </p:sp>
        <p:pic>
          <p:nvPicPr>
            <p:cNvPr id="32" name="Picture 9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22411" r="13351" b="21922"/>
            <a:stretch/>
          </p:blipFill>
          <p:spPr bwMode="auto">
            <a:xfrm>
              <a:off x="6379765" y="6939886"/>
              <a:ext cx="189898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4360778" y="3311830"/>
            <a:ext cx="4650632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en-US" altLang="ja-JP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末日現在の面数・価格となります</a:t>
            </a:r>
            <a:r>
              <a:rPr lang="ja-JP" altLang="en-US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　</a:t>
            </a:r>
            <a:r>
              <a:rPr lang="en-US" altLang="ja-JP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特価</a:t>
            </a:r>
            <a:r>
              <a:rPr lang="ja-JP" altLang="en-US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en-US" altLang="ja-JP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オフからの千円単位切り捨てとなります。</a:t>
            </a:r>
          </a:p>
        </p:txBody>
      </p:sp>
      <p:pic>
        <p:nvPicPr>
          <p:cNvPr id="27" name="Picture 10" descr="C:\Users\n_tsunashima\Desktop\20191216New次年度カタログ\耕文社送付分\カタログ構成素材\02貸切ビジョン\う上野　ＮＤ上野中央口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59" y="5058245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n_tsunashima\Desktop\20191216New次年度カタログ\耕文社送付分\カタログ構成素材\02貸切ビジョン\え恵比寿　ＮＤ恵比寿-合成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47" y="5057189"/>
            <a:ext cx="1664798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:\Users\n_tsunashima\Desktop\20191216New次年度カタログ\耕文社送付分\カタログ構成素材\02貸切ビジョン\し新宿　ＮＤ新宿 (70メイン)-合成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98" y="3545387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C:\Users\n_tsunashima\Desktop\20191216New次年度カタログ\耕文社送付分\カタログ構成素材\02貸切ビジョン\し新宿　ＮＤ新宿南口中央70インチ-合成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5" y="3544799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C:\Users\n_tsunashima\Desktop\20191216New次年度カタログ\耕文社送付分\カタログ構成素材\02貸切ビジョン\し新宿　ＮＤ新宿南口中央120インチ-合成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2" y="3544800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C:\Users\n_tsunashima\Desktop\20191216New次年度カタログ\耕文社送付分\カタログ構成素材\02貸切ビジョン\し品川　ＮＤ品川中央-合成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60" y="3545387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C:\Users\n_tsunashima\Desktop\20191216New次年度カタログ\耕文社送付分\カタログ構成素材\02貸切ビジョン\と東京　ＮＤ東京京葉ストリート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1" y="5066871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1375455" y="4811211"/>
            <a:ext cx="23724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新宿南口中央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94853" y="4819205"/>
            <a:ext cx="194925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(80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751948" y="4811210"/>
            <a:ext cx="15725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品川中央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(47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×4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9670" y="6324670"/>
            <a:ext cx="21047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エキュート京葉ストリート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822659" y="6324671"/>
            <a:ext cx="15933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上野中央口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852745" y="6324971"/>
            <a:ext cx="138820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恵比寿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2911" y="3544799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637098" y="3544798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702860" y="3544797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品川駅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79661" y="5066871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06391" y="5058245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上野駅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714447" y="5061845"/>
            <a:ext cx="970385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恵比寿駅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204355"/>
              </p:ext>
            </p:extLst>
          </p:nvPr>
        </p:nvGraphicFramePr>
        <p:xfrm>
          <a:off x="219435" y="694872"/>
          <a:ext cx="8675966" cy="264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ワークシート" r:id="rId14" imgW="12906408" imgH="3933700" progId="Excel.Sheet.12">
                  <p:embed/>
                </p:oleObj>
              </mc:Choice>
              <mc:Fallback>
                <p:oleObj name="ワークシート" r:id="rId14" imgW="12906408" imgH="3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9435" y="694872"/>
                        <a:ext cx="8675966" cy="264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78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3516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 err="1">
                <a:solidFill>
                  <a:srgbClr val="92D050"/>
                </a:solidFill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solidFill>
                  <a:srgbClr val="92D050"/>
                </a:solidFill>
                <a:latin typeface="Meiryo UI" pitchFamily="50" charset="-128"/>
                <a:ea typeface="Meiryo UI" pitchFamily="50" charset="-128"/>
              </a:rPr>
              <a:t>ビジョンの紹介</a:t>
            </a:r>
          </a:p>
        </p:txBody>
      </p:sp>
      <p:pic>
        <p:nvPicPr>
          <p:cNvPr id="12292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テキスト ボックス 6"/>
          <p:cNvSpPr txBox="1">
            <a:spLocks noChangeArrowheads="1"/>
          </p:cNvSpPr>
          <p:nvPr/>
        </p:nvSpPr>
        <p:spPr bwMode="auto">
          <a:xfrm>
            <a:off x="252413" y="590550"/>
            <a:ext cx="71405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エキナカ好立地の</a:t>
            </a:r>
            <a:r>
              <a:rPr lang="en-US" altLang="ja-JP" sz="1800" b="1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800" b="1" dirty="0" err="1"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800" b="1" dirty="0">
                <a:latin typeface="Meiryo UI" pitchFamily="50" charset="-128"/>
                <a:ea typeface="Meiryo UI" pitchFamily="50" charset="-128"/>
              </a:rPr>
              <a:t>KIOSK</a:t>
            </a: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店舗に設置された</a:t>
            </a:r>
            <a:r>
              <a:rPr lang="en-US" altLang="ja-JP" sz="1800" b="1" dirty="0">
                <a:latin typeface="Meiryo UI" pitchFamily="50" charset="-128"/>
                <a:ea typeface="Meiryo UI" pitchFamily="50" charset="-128"/>
              </a:rPr>
              <a:t>32</a:t>
            </a: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～</a:t>
            </a:r>
            <a:r>
              <a:rPr lang="en-US" altLang="ja-JP" sz="1800" b="1" dirty="0">
                <a:latin typeface="Meiryo UI" pitchFamily="50" charset="-128"/>
                <a:ea typeface="Meiryo UI" pitchFamily="50" charset="-128"/>
              </a:rPr>
              <a:t>80</a:t>
            </a: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インチの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横型のデジタルサイネージで、駅でも音声活用</a:t>
            </a:r>
            <a:r>
              <a:rPr lang="en-US" altLang="ja-JP" sz="8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ができる貴重な媒体です。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8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</a:rPr>
              <a:t>346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</a:rPr>
              <a:t>面中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</a:rPr>
              <a:t>312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ja-JP" altLang="en-US" sz="800" dirty="0">
                <a:latin typeface="Meiryo UI" pitchFamily="50" charset="-128"/>
                <a:ea typeface="Meiryo UI" pitchFamily="50" charset="-128"/>
              </a:rPr>
              <a:t>で音声活用が可能です。音声は、駅構内の特情により一時的に音量を停止、または下げる場合がございます。</a:t>
            </a:r>
          </a:p>
        </p:txBody>
      </p:sp>
      <p:pic>
        <p:nvPicPr>
          <p:cNvPr id="12294" name="Picture 8" descr="C:\Users\n_tsunashima\Desktop\20191216New次年度カタログ\耕文社送付分\カタログ構成素材\01色々\01大型ビジョ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22400"/>
            <a:ext cx="4595812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テキスト ボックス 8"/>
          <p:cNvSpPr txBox="1">
            <a:spLocks noChangeArrowheads="1"/>
          </p:cNvSpPr>
          <p:nvPr/>
        </p:nvSpPr>
        <p:spPr bwMode="auto">
          <a:xfrm>
            <a:off x="917132" y="4313238"/>
            <a:ext cx="3998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155</a:t>
            </a:r>
            <a:r>
              <a:rPr lang="ja-JP" altLang="en-US" sz="4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駅</a:t>
            </a:r>
            <a:r>
              <a:rPr lang="ja-JP" altLang="en-US" sz="4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・</a:t>
            </a:r>
            <a:r>
              <a:rPr lang="en-US" altLang="ja-JP" sz="4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346</a:t>
            </a:r>
            <a:r>
              <a:rPr lang="ja-JP" altLang="en-US" sz="4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※</a:t>
            </a:r>
            <a:endParaRPr lang="ja-JP" altLang="en-US" sz="1000" dirty="0">
              <a:solidFill>
                <a:schemeClr val="bg1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296" name="テキスト ボックス 9"/>
          <p:cNvSpPr txBox="1">
            <a:spLocks noChangeArrowheads="1"/>
          </p:cNvSpPr>
          <p:nvPr/>
        </p:nvSpPr>
        <p:spPr bwMode="auto">
          <a:xfrm>
            <a:off x="820306" y="4953000"/>
            <a:ext cx="41601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貸切ビジョン</a:t>
            </a:r>
            <a:r>
              <a:rPr lang="ja-JP" altLang="en-US" sz="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を除いた面数です。　</a:t>
            </a:r>
            <a:r>
              <a:rPr lang="en-US" altLang="ja-JP" sz="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設置駅、面数は</a:t>
            </a:r>
            <a:r>
              <a:rPr lang="en-US" altLang="ja-JP" sz="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2020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11</a:t>
            </a:r>
            <a:r>
              <a:rPr lang="ja-JP" altLang="en-US" sz="8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月</a:t>
            </a:r>
            <a:r>
              <a:rPr lang="ja-JP" altLang="en-US" sz="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末日現在となっております。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8288" y="5603875"/>
            <a:ext cx="8624887" cy="5857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298" name="テキスト ボックス 11"/>
          <p:cNvSpPr txBox="1">
            <a:spLocks noChangeArrowheads="1"/>
          </p:cNvSpPr>
          <p:nvPr/>
        </p:nvSpPr>
        <p:spPr bwMode="auto">
          <a:xfrm>
            <a:off x="271463" y="5635625"/>
            <a:ext cx="1766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時間帯別、日別で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4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放映内容を変更可能</a:t>
            </a:r>
          </a:p>
        </p:txBody>
      </p:sp>
      <p:sp>
        <p:nvSpPr>
          <p:cNvPr id="12299" name="テキスト ボックス 12"/>
          <p:cNvSpPr txBox="1">
            <a:spLocks noChangeArrowheads="1"/>
          </p:cNvSpPr>
          <p:nvPr/>
        </p:nvSpPr>
        <p:spPr bwMode="auto">
          <a:xfrm>
            <a:off x="1955561" y="5634771"/>
            <a:ext cx="708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・朝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(6:00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～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10:00)</a:t>
            </a:r>
            <a:r>
              <a:rPr lang="ja-JP" altLang="en-US" sz="1400" dirty="0" err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昼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(10:00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～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17:00)</a:t>
            </a:r>
            <a:r>
              <a:rPr lang="ja-JP" altLang="en-US" sz="1400" dirty="0" err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夜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(17:00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～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24:00</a:t>
            </a:r>
            <a:r>
              <a:rPr lang="en-US" altLang="ja-JP" sz="10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等で</a:t>
            </a:r>
            <a:r>
              <a:rPr lang="ja-JP" altLang="en-US" sz="1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時間帯別に放映内容を変更できます。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・日別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毎日、平日と土日での変更など</a:t>
            </a:r>
            <a:r>
              <a:rPr lang="en-US" altLang="ja-JP" sz="1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</a:rPr>
              <a:t>で放映内容を変更ができます。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956175" y="1422400"/>
            <a:ext cx="2344738" cy="373538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68" tIns="49684" rIns="99368" bIns="49684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301" name="テキスト ボックス 15"/>
          <p:cNvSpPr txBox="1">
            <a:spLocks noChangeArrowheads="1"/>
          </p:cNvSpPr>
          <p:nvPr/>
        </p:nvSpPr>
        <p:spPr bwMode="auto">
          <a:xfrm>
            <a:off x="4930775" y="1422400"/>
            <a:ext cx="23050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368" tIns="49684" rIns="99368" bIns="4968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rgbClr val="C3D600"/>
                </a:solidFill>
                <a:latin typeface="Meiryo UI" pitchFamily="50" charset="-128"/>
                <a:ea typeface="Meiryo UI" pitchFamily="50" charset="-128"/>
              </a:rPr>
              <a:t>◆横型ディスプレイ</a:t>
            </a:r>
            <a:endParaRPr lang="en-US" altLang="ja-JP" sz="1600" b="1" dirty="0">
              <a:solidFill>
                <a:srgbClr val="C3D6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エキナカでは貴重な</a:t>
            </a:r>
            <a:r>
              <a:rPr lang="ja-JP" altLang="en-US" sz="1200" b="1" u="sng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「横型」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のため、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既存の映像をそのままフルサイズで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放映可能。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C3D6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rgbClr val="C3D600"/>
                </a:solidFill>
                <a:latin typeface="Meiryo UI" pitchFamily="50" charset="-128"/>
                <a:ea typeface="Meiryo UI" pitchFamily="50" charset="-128"/>
              </a:rPr>
              <a:t>◆スピーカー搭載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b="1" u="sng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「音」</a:t>
            </a:r>
            <a:r>
              <a:rPr lang="en-US" altLang="ja-JP" sz="8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で通行する人の注意を惹き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つけることが可能。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8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</a:rPr>
              <a:t>346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</a:rPr>
              <a:t>面中</a:t>
            </a:r>
            <a:r>
              <a:rPr lang="en-US" altLang="ja-JP" sz="800" dirty="0" smtClean="0">
                <a:latin typeface="Meiryo UI" pitchFamily="50" charset="-128"/>
                <a:ea typeface="Meiryo UI" pitchFamily="50" charset="-128"/>
              </a:rPr>
              <a:t>312</a:t>
            </a:r>
            <a:r>
              <a:rPr lang="ja-JP" altLang="en-US" sz="8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ja-JP" altLang="en-US" sz="800" dirty="0">
                <a:latin typeface="Meiryo UI" pitchFamily="50" charset="-128"/>
                <a:ea typeface="Meiryo UI" pitchFamily="50" charset="-128"/>
              </a:rPr>
              <a:t>で音活用可能です。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solidFill>
                <a:srgbClr val="C3D6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rgbClr val="C3D600"/>
                </a:solidFill>
                <a:latin typeface="Meiryo UI" pitchFamily="50" charset="-128"/>
                <a:ea typeface="Meiryo UI" pitchFamily="50" charset="-128"/>
              </a:rPr>
              <a:t>◆情報コンテンツ放映</a:t>
            </a:r>
            <a:r>
              <a:rPr lang="en-US" altLang="ja-JP" sz="800" dirty="0">
                <a:solidFill>
                  <a:srgbClr val="C3D600"/>
                </a:solidFill>
                <a:latin typeface="Meiryo UI" pitchFamily="50" charset="-128"/>
                <a:ea typeface="Meiryo UI" pitchFamily="50" charset="-128"/>
              </a:rPr>
              <a:t>※</a:t>
            </a:r>
            <a:endParaRPr lang="ja-JP" altLang="en-US" sz="800" dirty="0">
              <a:solidFill>
                <a:srgbClr val="C3D6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8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800" dirty="0">
                <a:latin typeface="Meiryo UI" pitchFamily="50" charset="-128"/>
                <a:ea typeface="Meiryo UI" pitchFamily="50" charset="-128"/>
              </a:rPr>
              <a:t>ニュース</a:t>
            </a:r>
            <a:r>
              <a:rPr lang="en-US" altLang="ja-JP" sz="800" dirty="0">
                <a:latin typeface="Meiryo UI" pitchFamily="50" charset="-128"/>
                <a:ea typeface="Meiryo UI" pitchFamily="50" charset="-128"/>
              </a:rPr>
              <a:t>､</a:t>
            </a:r>
            <a:r>
              <a:rPr lang="ja-JP" altLang="en-US" sz="800" dirty="0">
                <a:latin typeface="Meiryo UI" pitchFamily="50" charset="-128"/>
                <a:ea typeface="Meiryo UI" pitchFamily="50" charset="-128"/>
              </a:rPr>
              <a:t>天気</a:t>
            </a:r>
            <a:r>
              <a:rPr lang="en-US" altLang="ja-JP" sz="800" dirty="0">
                <a:latin typeface="Meiryo UI" pitchFamily="50" charset="-128"/>
                <a:ea typeface="Meiryo UI" pitchFamily="50" charset="-128"/>
              </a:rPr>
              <a:t>､ </a:t>
            </a:r>
            <a:r>
              <a:rPr lang="ja-JP" altLang="en-US" sz="800" dirty="0">
                <a:latin typeface="Meiryo UI" pitchFamily="50" charset="-128"/>
                <a:ea typeface="Meiryo UI" pitchFamily="50" charset="-128"/>
              </a:rPr>
              <a:t>星占い</a:t>
            </a:r>
            <a:r>
              <a:rPr lang="en-US" altLang="ja-JP" sz="800" dirty="0">
                <a:latin typeface="Meiryo UI" pitchFamily="50" charset="-128"/>
                <a:ea typeface="Meiryo UI" pitchFamily="50" charset="-128"/>
              </a:rPr>
              <a:t>､ </a:t>
            </a:r>
            <a:r>
              <a:rPr lang="ja-JP" altLang="en-US" sz="800" dirty="0">
                <a:latin typeface="Meiryo UI" pitchFamily="50" charset="-128"/>
                <a:ea typeface="Meiryo UI" pitchFamily="50" charset="-128"/>
              </a:rPr>
              <a:t>可愛い動物　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通行する人がつい見てしまうような</a:t>
            </a:r>
            <a:endParaRPr lang="en-US" altLang="ja-JP" sz="12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itchFamily="50" charset="-128"/>
                <a:ea typeface="Meiryo UI" pitchFamily="50" charset="-128"/>
              </a:rPr>
              <a:t>情報コンテンツを放映。</a:t>
            </a:r>
            <a:endParaRPr lang="ja-JP" altLang="en-US" sz="1200" dirty="0">
              <a:solidFill>
                <a:srgbClr val="C3D60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2302" name="Picture 2" descr="C:\Users\n_tsunashima\Desktop\20191216New次年度カタログ\耕文社送付分\カタログ構成素材\01色々\ひ東神奈川　ＮＤ東神奈川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3941763"/>
            <a:ext cx="14954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" descr="C:\Users\n_tsunashima\Desktop\20191216New次年度カタログ\耕文社送付分\カタログ構成素材\01色々\う上野　NDK上野中央口改札外-合成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2749550"/>
            <a:ext cx="1495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 descr="C:\Users\n_tsunashima\Desktop\20191216New次年度カタログ\耕文社送付分\カタログ構成素材\01色々\し新宿　ＮＤ新宿南口中央120インチ-合成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1414463"/>
            <a:ext cx="14954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:\Users\n_tsunashima\Desktop\20191216New次年度カタログ\情報コンテンツ画像\ニュース５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68888" y="4446588"/>
            <a:ext cx="955675" cy="5826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n_tsunashima\Desktop\20181218情報コンテンツ\0120181128ゆるっと動物\02過去分\20190122確定画像\20190129放映画像\ヨコ動画素材\ヨコ05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4446588"/>
            <a:ext cx="955675" cy="5826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92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1696</Words>
  <Application>Microsoft Office PowerPoint</Application>
  <PresentationFormat>画面に合わせる (4:3)</PresentationFormat>
  <Paragraphs>187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Meiryo UI</vt:lpstr>
      <vt:lpstr>ＭＳ Ｐゴシック</vt:lpstr>
      <vt:lpstr>Arial</vt:lpstr>
      <vt:lpstr>Calibri</vt:lpstr>
      <vt:lpstr>Office ​​テーマ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【最大70％off】全商品対象！</dc:title>
  <dc:creator>綱島慎彦</dc:creator>
  <cp:lastModifiedBy>105620 坂井　優也</cp:lastModifiedBy>
  <cp:revision>27</cp:revision>
  <cp:lastPrinted>2020-12-22T02:44:01Z</cp:lastPrinted>
  <dcterms:created xsi:type="dcterms:W3CDTF">2020-08-11T07:15:25Z</dcterms:created>
  <dcterms:modified xsi:type="dcterms:W3CDTF">2020-12-22T07:05:22Z</dcterms:modified>
</cp:coreProperties>
</file>