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187" autoAdjust="0"/>
  </p:normalViewPr>
  <p:slideViewPr>
    <p:cSldViewPr>
      <p:cViewPr>
        <p:scale>
          <a:sx n="125" d="100"/>
          <a:sy n="125" d="100"/>
        </p:scale>
        <p:origin x="119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068C-6002-4C5A-940A-4FC449A5184F}" type="datetimeFigureOut">
              <a:rPr kumimoji="1" lang="ja-JP" altLang="en-US" smtClean="0"/>
              <a:t>2021/5/7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78DD-3A51-4BD2-90CD-5E78B19DA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035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068C-6002-4C5A-940A-4FC449A5184F}" type="datetimeFigureOut">
              <a:rPr kumimoji="1" lang="ja-JP" altLang="en-US" smtClean="0"/>
              <a:t>2021/5/7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78DD-3A51-4BD2-90CD-5E78B19DA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2117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068C-6002-4C5A-940A-4FC449A5184F}" type="datetimeFigureOut">
              <a:rPr kumimoji="1" lang="ja-JP" altLang="en-US" smtClean="0"/>
              <a:t>2021/5/7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78DD-3A51-4BD2-90CD-5E78B19DA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0302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068C-6002-4C5A-940A-4FC449A5184F}" type="datetimeFigureOut">
              <a:rPr kumimoji="1" lang="ja-JP" altLang="en-US" smtClean="0"/>
              <a:t>2021/5/7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78DD-3A51-4BD2-90CD-5E78B19DA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225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068C-6002-4C5A-940A-4FC449A5184F}" type="datetimeFigureOut">
              <a:rPr kumimoji="1" lang="ja-JP" altLang="en-US" smtClean="0"/>
              <a:t>2021/5/7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78DD-3A51-4BD2-90CD-5E78B19DA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8500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068C-6002-4C5A-940A-4FC449A5184F}" type="datetimeFigureOut">
              <a:rPr kumimoji="1" lang="ja-JP" altLang="en-US" smtClean="0"/>
              <a:t>2021/5/7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78DD-3A51-4BD2-90CD-5E78B19DA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90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068C-6002-4C5A-940A-4FC449A5184F}" type="datetimeFigureOut">
              <a:rPr kumimoji="1" lang="ja-JP" altLang="en-US" smtClean="0"/>
              <a:t>2021/5/7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78DD-3A51-4BD2-90CD-5E78B19DA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219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068C-6002-4C5A-940A-4FC449A5184F}" type="datetimeFigureOut">
              <a:rPr kumimoji="1" lang="ja-JP" altLang="en-US" smtClean="0"/>
              <a:t>2021/5/7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78DD-3A51-4BD2-90CD-5E78B19DA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8140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068C-6002-4C5A-940A-4FC449A5184F}" type="datetimeFigureOut">
              <a:rPr kumimoji="1" lang="ja-JP" altLang="en-US" smtClean="0"/>
              <a:t>2021/5/7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78DD-3A51-4BD2-90CD-5E78B19DA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5732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068C-6002-4C5A-940A-4FC449A5184F}" type="datetimeFigureOut">
              <a:rPr kumimoji="1" lang="ja-JP" altLang="en-US" smtClean="0"/>
              <a:t>2021/5/7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78DD-3A51-4BD2-90CD-5E78B19DA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0277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068C-6002-4C5A-940A-4FC449A5184F}" type="datetimeFigureOut">
              <a:rPr kumimoji="1" lang="ja-JP" altLang="en-US" smtClean="0"/>
              <a:t>2021/5/7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78DD-3A51-4BD2-90CD-5E78B19DA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3993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7068C-6002-4C5A-940A-4FC449A5184F}" type="datetimeFigureOut">
              <a:rPr kumimoji="1" lang="ja-JP" altLang="en-US" smtClean="0"/>
              <a:t>2021/5/7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F78DD-3A51-4BD2-90CD-5E78B19DAC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604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mailto:NDvision@j-retail.co.jp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mailto:NDvision@j-retail.co.jp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mailto:NDvision@j-retail.co.jp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mailto:NDvision@j-retail.co.jp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hyperlink" Target="mailto:NDvision@j-retail.co.jp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12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jpe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2"/>
          <p:cNvSpPr txBox="1">
            <a:spLocks noChangeArrowheads="1"/>
          </p:cNvSpPr>
          <p:nvPr/>
        </p:nvSpPr>
        <p:spPr bwMode="auto">
          <a:xfrm>
            <a:off x="566840" y="157660"/>
            <a:ext cx="8081058" cy="667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7200" b="1" dirty="0" smtClean="0">
                <a:solidFill>
                  <a:srgbClr val="92D050"/>
                </a:solidFill>
                <a:latin typeface="Meiryo UI" pitchFamily="50" charset="-128"/>
                <a:ea typeface="Meiryo UI" pitchFamily="50" charset="-128"/>
              </a:rPr>
              <a:t>　　　　　　 </a:t>
            </a:r>
            <a:r>
              <a:rPr lang="ja-JP" altLang="en-US" sz="7200" b="1" dirty="0" smtClean="0">
                <a:solidFill>
                  <a:schemeClr val="accent5"/>
                </a:solidFill>
                <a:latin typeface="Meiryo UI" pitchFamily="50" charset="-128"/>
                <a:ea typeface="Meiryo UI" pitchFamily="50" charset="-128"/>
              </a:rPr>
              <a:t>特価情報</a:t>
            </a:r>
            <a:endParaRPr lang="en-US" altLang="ja-JP" sz="7200" b="1" dirty="0" smtClean="0">
              <a:solidFill>
                <a:schemeClr val="accent5"/>
              </a:solidFill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2400" b="1" dirty="0" smtClean="0">
              <a:solidFill>
                <a:srgbClr val="92D050"/>
              </a:solidFill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2400" b="1" dirty="0">
              <a:solidFill>
                <a:srgbClr val="92D050"/>
              </a:solidFill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2400" b="1" dirty="0">
              <a:solidFill>
                <a:srgbClr val="92D050"/>
              </a:solidFill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4800" b="1" dirty="0" smtClean="0">
                <a:solidFill>
                  <a:schemeClr val="accent5"/>
                </a:solidFill>
                <a:latin typeface="Meiryo UI" pitchFamily="50" charset="-128"/>
                <a:ea typeface="Meiryo UI" pitchFamily="50" charset="-128"/>
              </a:rPr>
              <a:t>①ネットワークが</a:t>
            </a:r>
            <a:r>
              <a:rPr lang="en-US" altLang="ja-JP" sz="4800" b="1" dirty="0" smtClean="0">
                <a:solidFill>
                  <a:schemeClr val="accent5"/>
                </a:solidFill>
                <a:latin typeface="Meiryo UI" pitchFamily="50" charset="-128"/>
                <a:ea typeface="Meiryo UI" pitchFamily="50" charset="-128"/>
              </a:rPr>
              <a:t>50</a:t>
            </a:r>
            <a:r>
              <a:rPr lang="en-US" altLang="ja-JP" sz="4800" b="1" dirty="0">
                <a:solidFill>
                  <a:schemeClr val="accent5"/>
                </a:solidFill>
                <a:latin typeface="Meiryo UI" pitchFamily="50" charset="-128"/>
                <a:ea typeface="Meiryo UI" pitchFamily="50" charset="-128"/>
              </a:rPr>
              <a:t>%</a:t>
            </a:r>
            <a:r>
              <a:rPr lang="ja-JP" altLang="en-US" sz="4800" b="1" dirty="0" smtClean="0">
                <a:solidFill>
                  <a:schemeClr val="accent5"/>
                </a:solidFill>
                <a:latin typeface="Meiryo UI" pitchFamily="50" charset="-128"/>
                <a:ea typeface="Meiryo UI" pitchFamily="50" charset="-128"/>
              </a:rPr>
              <a:t>オフ</a:t>
            </a:r>
            <a:endParaRPr lang="en-US" altLang="ja-JP" sz="4800" b="1" dirty="0" smtClean="0">
              <a:solidFill>
                <a:schemeClr val="accent5"/>
              </a:solidFill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　　　</a:t>
            </a:r>
            <a:r>
              <a:rPr lang="en-US" altLang="ja-JP" sz="2400" b="1" dirty="0" smtClean="0">
                <a:latin typeface="Meiryo UI" pitchFamily="50" charset="-128"/>
                <a:ea typeface="Meiryo UI" pitchFamily="50" charset="-128"/>
              </a:rPr>
              <a:t>146</a:t>
            </a: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駅・</a:t>
            </a:r>
            <a:r>
              <a:rPr lang="en-US" altLang="ja-JP" sz="2400" b="1" dirty="0" smtClean="0">
                <a:latin typeface="Meiryo UI" pitchFamily="50" charset="-128"/>
                <a:ea typeface="Meiryo UI" pitchFamily="50" charset="-128"/>
              </a:rPr>
              <a:t>315</a:t>
            </a: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面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で</a:t>
            </a:r>
            <a:r>
              <a:rPr lang="en-US" altLang="ja-JP" sz="2400" b="1" dirty="0" smtClean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週間放映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※2021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5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月現在の駅数・面数となります</a:t>
            </a:r>
            <a:endParaRPr lang="en-US" altLang="ja-JP" sz="10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2400" b="1" dirty="0" smtClean="0">
              <a:solidFill>
                <a:srgbClr val="92D050"/>
              </a:solidFill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4800" b="1" dirty="0" smtClean="0">
                <a:solidFill>
                  <a:schemeClr val="accent3"/>
                </a:solidFill>
                <a:latin typeface="Meiryo UI" pitchFamily="50" charset="-128"/>
                <a:ea typeface="Meiryo UI" pitchFamily="50" charset="-128"/>
              </a:rPr>
              <a:t>②単駅が</a:t>
            </a:r>
            <a:r>
              <a:rPr lang="en-US" altLang="ja-JP" sz="4800" b="1" dirty="0" smtClean="0">
                <a:solidFill>
                  <a:schemeClr val="accent3"/>
                </a:solidFill>
                <a:latin typeface="Meiryo UI" pitchFamily="50" charset="-128"/>
                <a:ea typeface="Meiryo UI" pitchFamily="50" charset="-128"/>
              </a:rPr>
              <a:t>50%</a:t>
            </a:r>
            <a:r>
              <a:rPr lang="ja-JP" altLang="en-US" sz="4800" b="1" dirty="0" smtClean="0">
                <a:solidFill>
                  <a:schemeClr val="accent3"/>
                </a:solidFill>
                <a:latin typeface="Meiryo UI" pitchFamily="50" charset="-128"/>
                <a:ea typeface="Meiryo UI" pitchFamily="50" charset="-128"/>
              </a:rPr>
              <a:t>オフ</a:t>
            </a:r>
            <a:endParaRPr lang="en-US" altLang="ja-JP" sz="4800" b="1" dirty="0" smtClean="0">
              <a:solidFill>
                <a:schemeClr val="accent3"/>
              </a:solidFill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　　　 </a:t>
            </a:r>
            <a:r>
              <a:rPr lang="en-US" altLang="ja-JP" sz="2400" b="1" dirty="0" smtClean="0">
                <a:latin typeface="Meiryo UI" pitchFamily="50" charset="-128"/>
                <a:ea typeface="Meiryo UI" pitchFamily="50" charset="-128"/>
              </a:rPr>
              <a:t>112</a:t>
            </a: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駅・</a:t>
            </a:r>
            <a:r>
              <a:rPr lang="en-US" altLang="ja-JP" sz="2400" b="1" dirty="0" smtClean="0">
                <a:latin typeface="Meiryo UI" pitchFamily="50" charset="-128"/>
                <a:ea typeface="Meiryo UI" pitchFamily="50" charset="-128"/>
              </a:rPr>
              <a:t>279</a:t>
            </a: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面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で駅毎に</a:t>
            </a:r>
            <a:r>
              <a:rPr lang="en-US" altLang="ja-JP" sz="2400" b="1" dirty="0" smtClean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カ月間放映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※2021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5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月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現在の駅数・面数となります</a:t>
            </a:r>
            <a:endParaRPr lang="en-US" altLang="ja-JP" sz="10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2400" b="1" dirty="0">
              <a:solidFill>
                <a:srgbClr val="92D050"/>
              </a:solidFill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4800" b="1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</a:rPr>
              <a:t>③貸切ビジョンが</a:t>
            </a:r>
            <a:r>
              <a:rPr lang="en-US" altLang="ja-JP" sz="4800" b="1" dirty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</a:rPr>
              <a:t>5</a:t>
            </a:r>
            <a:r>
              <a:rPr lang="en-US" altLang="ja-JP" sz="4800" b="1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</a:rPr>
              <a:t>0%</a:t>
            </a:r>
            <a:r>
              <a:rPr lang="ja-JP" altLang="en-US" sz="4800" b="1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</a:rPr>
              <a:t>オフ</a:t>
            </a:r>
            <a:endParaRPr lang="en-US" altLang="ja-JP" sz="4800" b="1" dirty="0" smtClean="0">
              <a:solidFill>
                <a:schemeClr val="accent2"/>
              </a:solidFill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　　　広告出稿期間中、貸切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2400" b="1" dirty="0" smtClean="0">
                <a:latin typeface="Meiryo UI" pitchFamily="50" charset="-128"/>
                <a:ea typeface="Meiryo UI" pitchFamily="50" charset="-128"/>
              </a:rPr>
              <a:t>放映</a:t>
            </a:r>
            <a:endParaRPr lang="en-US" altLang="ja-JP" sz="2400" b="1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　　　　　　　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放映時間は毎日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6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時～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24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時の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18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時間放映で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素材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180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秒以内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(120MB)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と致します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ja-JP" sz="1000" b="1" dirty="0">
              <a:solidFill>
                <a:srgbClr val="92D050"/>
              </a:solidFill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6" name="Picture 4" descr="C:\Users\n_tsunashima\Desktop\20191216New次年度カタログ\耕文社送付分\カタログ構成素材\01色々\NDビジョンロゴ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2" y="208224"/>
            <a:ext cx="36766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2561253" y="1392587"/>
            <a:ext cx="4022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対象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期間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:2021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月～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3210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68263" y="503238"/>
            <a:ext cx="9307513" cy="777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/>
          </a:p>
        </p:txBody>
      </p:sp>
      <p:sp>
        <p:nvSpPr>
          <p:cNvPr id="11267" name="テキスト ボックス 4"/>
          <p:cNvSpPr txBox="1">
            <a:spLocks noChangeArrowheads="1"/>
          </p:cNvSpPr>
          <p:nvPr/>
        </p:nvSpPr>
        <p:spPr bwMode="auto">
          <a:xfrm>
            <a:off x="252413" y="28575"/>
            <a:ext cx="62034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1" dirty="0" smtClean="0">
                <a:solidFill>
                  <a:schemeClr val="accent5"/>
                </a:solidFill>
                <a:latin typeface="Meiryo UI" pitchFamily="50" charset="-128"/>
                <a:ea typeface="Meiryo UI" pitchFamily="50" charset="-128"/>
              </a:rPr>
              <a:t>①</a:t>
            </a:r>
            <a:r>
              <a:rPr lang="en-US" altLang="ja-JP" sz="2400" b="1" dirty="0" err="1" smtClean="0">
                <a:solidFill>
                  <a:schemeClr val="accent5"/>
                </a:solidFill>
                <a:latin typeface="Meiryo UI" pitchFamily="50" charset="-128"/>
                <a:ea typeface="Meiryo UI" pitchFamily="50" charset="-128"/>
              </a:rPr>
              <a:t>NewDays</a:t>
            </a:r>
            <a:r>
              <a:rPr lang="ja-JP" altLang="en-US" sz="2400" b="1" dirty="0">
                <a:solidFill>
                  <a:schemeClr val="accent5"/>
                </a:solidFill>
                <a:latin typeface="Meiryo UI" pitchFamily="50" charset="-128"/>
                <a:ea typeface="Meiryo UI" pitchFamily="50" charset="-128"/>
              </a:rPr>
              <a:t>ビジョンの特価情報</a:t>
            </a:r>
            <a:r>
              <a:rPr lang="en-US" altLang="ja-JP" sz="2400" b="1" dirty="0">
                <a:solidFill>
                  <a:schemeClr val="accent5"/>
                </a:solidFill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2400" b="1" dirty="0">
                <a:solidFill>
                  <a:schemeClr val="accent5"/>
                </a:solidFill>
                <a:latin typeface="Meiryo UI" pitchFamily="50" charset="-128"/>
                <a:ea typeface="Meiryo UI" pitchFamily="50" charset="-128"/>
              </a:rPr>
              <a:t>ネットワーク</a:t>
            </a:r>
            <a:r>
              <a:rPr lang="en-US" altLang="ja-JP" sz="2400" b="1" dirty="0">
                <a:solidFill>
                  <a:schemeClr val="accent5"/>
                </a:solidFill>
                <a:latin typeface="Meiryo UI" pitchFamily="50" charset="-128"/>
                <a:ea typeface="Meiryo UI" pitchFamily="50" charset="-128"/>
              </a:rPr>
              <a:t>)</a:t>
            </a:r>
            <a:endParaRPr lang="ja-JP" altLang="en-US" sz="2400" b="1" dirty="0">
              <a:solidFill>
                <a:schemeClr val="accent5"/>
              </a:solidFill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11268" name="Picture 2" descr="C:\Users\n_tsunashima\Desktop\HPチーム\03デジタルサイネージ\03作成資料\2019年度\20190117音ロゴ作成\音符合体ロゴ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55563"/>
            <a:ext cx="13001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テキスト ボックス 6"/>
          <p:cNvSpPr txBox="1">
            <a:spLocks noChangeArrowheads="1"/>
          </p:cNvSpPr>
          <p:nvPr/>
        </p:nvSpPr>
        <p:spPr bwMode="auto">
          <a:xfrm>
            <a:off x="252413" y="604838"/>
            <a:ext cx="8440737" cy="595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121" tIns="39121" rIns="39121" bIns="3912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b="1" dirty="0">
                <a:latin typeface="Meiryo UI" pitchFamily="50" charset="-128"/>
                <a:ea typeface="Meiryo UI" pitchFamily="50" charset="-128"/>
              </a:rPr>
              <a:t>商品概要</a:t>
            </a:r>
            <a:endParaRPr lang="en-US" altLang="ja-JP" sz="1800" b="1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東京圏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※1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に設置された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146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駅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・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315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面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※2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で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週間・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枠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(15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秒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)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※3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放映できる</a:t>
            </a:r>
            <a:r>
              <a:rPr lang="en-US" altLang="ja-JP" sz="1400" dirty="0" err="1">
                <a:latin typeface="Meiryo UI" pitchFamily="50" charset="-128"/>
                <a:ea typeface="Meiryo UI" pitchFamily="50" charset="-128"/>
              </a:rPr>
              <a:t>NewDays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ビジョン ネットワークが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期間中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、</a:t>
            </a:r>
            <a:r>
              <a:rPr lang="en-US" altLang="ja-JP" sz="1800" b="1" u="sng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50</a:t>
            </a:r>
            <a:r>
              <a:rPr lang="en-US" altLang="ja-JP" sz="1800" b="1" u="sng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%</a:t>
            </a:r>
            <a:r>
              <a:rPr lang="ja-JP" altLang="en-US" sz="1800" b="1" u="sng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オフと超おトク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にご利用いただけます。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1.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東京都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、神奈川県、埼玉県、千葉県の一都三県を指します　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2.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設置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駅、面数は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2021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5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月現在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の数値となります　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3.1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枠は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6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分毎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15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秒放映</a:t>
            </a:r>
            <a:endParaRPr lang="en-US" altLang="ja-JP" sz="10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・対象期間：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2021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4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月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5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日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月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)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週～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2021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6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月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28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日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月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)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週　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13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週間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　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毎週月曜～日曜の期間、放映</a:t>
            </a:r>
            <a:endParaRPr lang="en-US" altLang="ja-JP" sz="10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・対象商品：</a:t>
            </a:r>
            <a:r>
              <a:rPr lang="en-US" altLang="ja-JP" sz="1400" dirty="0" err="1">
                <a:latin typeface="Meiryo UI" pitchFamily="50" charset="-128"/>
                <a:ea typeface="Meiryo UI" pitchFamily="50" charset="-128"/>
              </a:rPr>
              <a:t>NewDays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ビジョン　ネットワーク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・広告料金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：</a:t>
            </a:r>
            <a:r>
              <a:rPr lang="en-US" altLang="ja-JP" sz="1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110</a:t>
            </a:r>
            <a:r>
              <a:rPr lang="ja-JP" altLang="en-US" sz="1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万円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税抜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　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定価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220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万円　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※1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週間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枠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(6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分毎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15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秒放映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ja-JP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・販売枠数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：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9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枠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・放映回数：延べ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約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30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万回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(1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週間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　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放映保証回数である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90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％で算出</a:t>
            </a:r>
            <a:endParaRPr lang="en-US" altLang="ja-JP" sz="10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　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315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面中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290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面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で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6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時～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24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時放映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その他は店舗営業時間と同様になります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ja-JP" sz="1400" b="1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400" b="1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400" b="1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 b="1" dirty="0">
                <a:latin typeface="Meiryo UI" pitchFamily="50" charset="-128"/>
                <a:ea typeface="Meiryo UI" pitchFamily="50" charset="-128"/>
              </a:rPr>
              <a:t>注意事項</a:t>
            </a:r>
            <a:endParaRPr lang="en-US" altLang="ja-JP" sz="1800" b="1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料金は税抜・グロスです。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申込みが重複した場合は調整させて頂きます。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既にお申込みいただいた件名、入札件名については対象外とさせて頂きます。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販売状況によっては販売枠数の増減があります。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広告内容は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商品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サービスを原則とします。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特殊な放映パターンなどをご希望の場合は、別途オプション料金が発生いたします。事前にお問い合わせください。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最低露出回数は、緊急時放映支障を含め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90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％稼働時の回数とします。</a:t>
            </a:r>
          </a:p>
        </p:txBody>
      </p:sp>
      <p:pic>
        <p:nvPicPr>
          <p:cNvPr id="11270" name="Picture 2" descr="C:\Users\n_tsunashima\Desktop\HPチーム\03デジタルサイネージ\03作成資料\2018年\20181127新カタログ案（2019年度）\20190207NDVカタログ作成(耕文社送付データ)\02画像素材\04ビジョン画像\01大型ビジョン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5"/>
          <a:stretch>
            <a:fillRect/>
          </a:stretch>
        </p:blipFill>
        <p:spPr bwMode="auto">
          <a:xfrm>
            <a:off x="4670425" y="2760663"/>
            <a:ext cx="1936750" cy="170021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3" descr="C:\Users\n_tsunashima\Desktop\HPチーム\03デジタルサイネージ\03作成資料\2018年\20181127新カタログ案（2019年度）\20190207NDVカタログ作成(耕文社送付データ)\02画像素材\04ビジョン画像\02KIOSK店頭ビジョン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6"/>
          <a:stretch>
            <a:fillRect/>
          </a:stretch>
        </p:blipFill>
        <p:spPr bwMode="auto">
          <a:xfrm>
            <a:off x="6678613" y="2752725"/>
            <a:ext cx="2009775" cy="171608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テキスト ボックス 15"/>
          <p:cNvSpPr txBox="1">
            <a:spLocks noChangeArrowheads="1"/>
          </p:cNvSpPr>
          <p:nvPr/>
        </p:nvSpPr>
        <p:spPr bwMode="auto">
          <a:xfrm>
            <a:off x="5530850" y="2524125"/>
            <a:ext cx="22336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000" b="1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放映媒体イメージ</a:t>
            </a:r>
            <a:r>
              <a:rPr lang="en-US" altLang="ja-JP" sz="1000" b="1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1000" b="1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横型、音活用可能</a:t>
            </a:r>
            <a:r>
              <a:rPr lang="en-US" altLang="ja-JP" sz="1000" b="1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)</a:t>
            </a:r>
            <a:endParaRPr lang="ja-JP" altLang="en-US" sz="700" b="1">
              <a:solidFill>
                <a:srgbClr val="00B050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0" y="6539785"/>
            <a:ext cx="9144000" cy="17463"/>
          </a:xfrm>
          <a:prstGeom prst="rect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276" name="テキスト ボックス 2">
            <a:hlinkClick r:id="rId5"/>
          </p:cNvPr>
          <p:cNvSpPr txBox="1">
            <a:spLocks noChangeArrowheads="1"/>
          </p:cNvSpPr>
          <p:nvPr/>
        </p:nvSpPr>
        <p:spPr bwMode="auto">
          <a:xfrm>
            <a:off x="6990501" y="6597352"/>
            <a:ext cx="13687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ndvision@jr-cross.co.jp</a:t>
            </a:r>
            <a:endParaRPr lang="ja-JP" altLang="en-US" sz="1000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1277" name="テキスト ボックス 2"/>
          <p:cNvSpPr txBox="1">
            <a:spLocks noChangeArrowheads="1"/>
          </p:cNvSpPr>
          <p:nvPr/>
        </p:nvSpPr>
        <p:spPr bwMode="auto">
          <a:xfrm>
            <a:off x="5565215" y="6611779"/>
            <a:ext cx="13067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☎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050-3644-0418</a:t>
            </a:r>
            <a:endParaRPr lang="ja-JP" altLang="en-US" sz="1000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1278" name="テキスト ボックス 2"/>
          <p:cNvSpPr txBox="1">
            <a:spLocks noChangeArrowheads="1"/>
          </p:cNvSpPr>
          <p:nvPr/>
        </p:nvSpPr>
        <p:spPr bwMode="auto">
          <a:xfrm>
            <a:off x="3929678" y="6611029"/>
            <a:ext cx="17091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商品戦略部販売促進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ユニット</a:t>
            </a:r>
          </a:p>
        </p:txBody>
      </p:sp>
      <p:sp>
        <p:nvSpPr>
          <p:cNvPr id="31" name="テキスト ボックス 2"/>
          <p:cNvSpPr txBox="1">
            <a:spLocks noChangeArrowheads="1"/>
          </p:cNvSpPr>
          <p:nvPr/>
        </p:nvSpPr>
        <p:spPr bwMode="auto">
          <a:xfrm>
            <a:off x="459706" y="6542088"/>
            <a:ext cx="1350962" cy="3381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sz="1600" b="1" dirty="0" smtClean="0">
                <a:solidFill>
                  <a:srgbClr val="00B0F0"/>
                </a:solidFill>
                <a:latin typeface="Meiryo UI" pitchFamily="50" charset="-128"/>
                <a:ea typeface="Meiryo UI" pitchFamily="50" charset="-128"/>
              </a:rPr>
              <a:t>【</a:t>
            </a:r>
            <a:r>
              <a:rPr lang="ja-JP" altLang="en-US" sz="1600" b="1" dirty="0" smtClean="0">
                <a:solidFill>
                  <a:srgbClr val="00B0F0"/>
                </a:solidFill>
                <a:latin typeface="Meiryo UI" pitchFamily="50" charset="-128"/>
                <a:ea typeface="Meiryo UI" pitchFamily="50" charset="-128"/>
              </a:rPr>
              <a:t>お問合せ先</a:t>
            </a:r>
            <a:r>
              <a:rPr lang="en-US" altLang="ja-JP" sz="1600" b="1" dirty="0" smtClean="0">
                <a:solidFill>
                  <a:srgbClr val="00B0F0"/>
                </a:solidFill>
                <a:latin typeface="Meiryo UI" pitchFamily="50" charset="-128"/>
                <a:ea typeface="Meiryo UI" pitchFamily="50" charset="-128"/>
              </a:rPr>
              <a:t>】</a:t>
            </a:r>
            <a:endParaRPr lang="ja-JP" altLang="en-US" sz="1050" dirty="0">
              <a:solidFill>
                <a:srgbClr val="00B0F0"/>
              </a:solidFill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11280" name="Picture 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7" t="22411" r="13351" b="21922"/>
          <a:stretch>
            <a:fillRect/>
          </a:stretch>
        </p:blipFill>
        <p:spPr bwMode="auto">
          <a:xfrm>
            <a:off x="6851148" y="6669882"/>
            <a:ext cx="156937" cy="11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791441" y="6575424"/>
            <a:ext cx="3068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JR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東日本クロスステーション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9343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68263" y="503238"/>
            <a:ext cx="9307513" cy="777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/>
          </a:p>
        </p:txBody>
      </p:sp>
      <p:sp>
        <p:nvSpPr>
          <p:cNvPr id="11267" name="テキスト ボックス 4"/>
          <p:cNvSpPr txBox="1">
            <a:spLocks noChangeArrowheads="1"/>
          </p:cNvSpPr>
          <p:nvPr/>
        </p:nvSpPr>
        <p:spPr bwMode="auto">
          <a:xfrm>
            <a:off x="252413" y="28575"/>
            <a:ext cx="5360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1" dirty="0" smtClean="0">
                <a:solidFill>
                  <a:schemeClr val="accent3"/>
                </a:solidFill>
                <a:latin typeface="Meiryo UI" pitchFamily="50" charset="-128"/>
                <a:ea typeface="Meiryo UI" pitchFamily="50" charset="-128"/>
              </a:rPr>
              <a:t>②</a:t>
            </a:r>
            <a:r>
              <a:rPr lang="en-US" altLang="ja-JP" sz="2400" b="1" dirty="0" err="1" smtClean="0">
                <a:solidFill>
                  <a:schemeClr val="accent3"/>
                </a:solidFill>
                <a:latin typeface="Meiryo UI" pitchFamily="50" charset="-128"/>
                <a:ea typeface="Meiryo UI" pitchFamily="50" charset="-128"/>
              </a:rPr>
              <a:t>NewDays</a:t>
            </a:r>
            <a:r>
              <a:rPr lang="ja-JP" altLang="en-US" sz="2400" b="1" dirty="0">
                <a:solidFill>
                  <a:schemeClr val="accent3"/>
                </a:solidFill>
                <a:latin typeface="Meiryo UI" pitchFamily="50" charset="-128"/>
                <a:ea typeface="Meiryo UI" pitchFamily="50" charset="-128"/>
              </a:rPr>
              <a:t>ビジョンの特価情報</a:t>
            </a:r>
            <a:r>
              <a:rPr lang="en-US" altLang="ja-JP" sz="2400" b="1" dirty="0">
                <a:solidFill>
                  <a:schemeClr val="accent3"/>
                </a:solidFill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2400" b="1" dirty="0">
                <a:solidFill>
                  <a:schemeClr val="accent3"/>
                </a:solidFill>
                <a:latin typeface="Meiryo UI" pitchFamily="50" charset="-128"/>
                <a:ea typeface="Meiryo UI" pitchFamily="50" charset="-128"/>
              </a:rPr>
              <a:t>単駅</a:t>
            </a:r>
            <a:r>
              <a:rPr lang="en-US" altLang="ja-JP" sz="2400" b="1" dirty="0">
                <a:solidFill>
                  <a:schemeClr val="accent3"/>
                </a:solidFill>
                <a:latin typeface="Meiryo UI" pitchFamily="50" charset="-128"/>
                <a:ea typeface="Meiryo UI" pitchFamily="50" charset="-128"/>
              </a:rPr>
              <a:t>)</a:t>
            </a:r>
            <a:endParaRPr lang="ja-JP" altLang="en-US" sz="2400" b="1" dirty="0">
              <a:solidFill>
                <a:schemeClr val="accent3"/>
              </a:solidFill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11268" name="Picture 2" descr="C:\Users\n_tsunashima\Desktop\HPチーム\03デジタルサイネージ\03作成資料\2019年度\20190117音ロゴ作成\音符合体ロゴ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55563"/>
            <a:ext cx="13001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テキスト ボックス 6"/>
          <p:cNvSpPr txBox="1">
            <a:spLocks noChangeArrowheads="1"/>
          </p:cNvSpPr>
          <p:nvPr/>
        </p:nvSpPr>
        <p:spPr bwMode="auto">
          <a:xfrm>
            <a:off x="252413" y="604838"/>
            <a:ext cx="8440737" cy="608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121" tIns="39121" rIns="39121" bIns="3912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b="1" dirty="0">
                <a:latin typeface="Meiryo UI" pitchFamily="50" charset="-128"/>
                <a:ea typeface="Meiryo UI" pitchFamily="50" charset="-128"/>
              </a:rPr>
              <a:t>商品概要</a:t>
            </a:r>
            <a:endParaRPr lang="en-US" altLang="ja-JP" sz="1800" b="1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東京圏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※1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に設置された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112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駅・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279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面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※2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で駅毎に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カ月間・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枠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(15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秒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)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※3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放映できる</a:t>
            </a:r>
            <a:r>
              <a:rPr lang="en-US" altLang="ja-JP" sz="1400" dirty="0" err="1">
                <a:latin typeface="Meiryo UI" pitchFamily="50" charset="-128"/>
                <a:ea typeface="Meiryo UI" pitchFamily="50" charset="-128"/>
              </a:rPr>
              <a:t>NewDays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ビジョン 単駅が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期間中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、</a:t>
            </a:r>
            <a:r>
              <a:rPr lang="en-US" altLang="ja-JP" sz="1800" b="1" u="sng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50</a:t>
            </a:r>
            <a:r>
              <a:rPr lang="en-US" altLang="ja-JP" sz="1800" b="1" u="sng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%</a:t>
            </a:r>
            <a:r>
              <a:rPr lang="ja-JP" altLang="en-US" sz="1800" b="1" u="sng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オフ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※4</a:t>
            </a:r>
            <a:r>
              <a:rPr lang="ja-JP" altLang="en-US" sz="1800" b="1" u="sng" dirty="0" err="1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と超</a:t>
            </a:r>
            <a:r>
              <a:rPr lang="ja-JP" altLang="en-US" sz="1800" b="1" u="sng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おトク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にご利用いただけます。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1.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東京都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、神奈川県、埼玉県、千葉県の一都三県を指します　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2.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設置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駅、面数は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2021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5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月現在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の数値となります　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3.1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枠は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6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分毎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15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秒放映</a:t>
            </a:r>
            <a:endParaRPr lang="en-US" altLang="ja-JP" sz="10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4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.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特価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の広告料金は定価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の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5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0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%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オフから千円単位切り捨てとなります</a:t>
            </a:r>
            <a:endParaRPr lang="en-US" altLang="ja-JP" sz="10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・対象期間：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2021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4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月～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6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月　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3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カ月間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　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毎月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日～月末の期間、放映</a:t>
            </a:r>
            <a:endParaRPr lang="en-US" altLang="ja-JP" sz="10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・対象商品：</a:t>
            </a:r>
            <a:r>
              <a:rPr lang="en-US" altLang="ja-JP" sz="1400" dirty="0" err="1">
                <a:latin typeface="Meiryo UI" pitchFamily="50" charset="-128"/>
                <a:ea typeface="Meiryo UI" pitchFamily="50" charset="-128"/>
              </a:rPr>
              <a:t>NewDays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ビジョン　単駅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・広告料金：</a:t>
            </a:r>
            <a:r>
              <a:rPr lang="ja-JP" altLang="en-US" sz="14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別紙料金表参照</a:t>
            </a:r>
            <a:endParaRPr lang="en-US" altLang="ja-JP" sz="10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・販売枠数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：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3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枠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・放映回数：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面で延べ約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4,800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回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(1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カ月間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　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放映保証回数である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90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％で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算出</a:t>
            </a:r>
            <a:endParaRPr lang="en-US" altLang="ja-JP" sz="10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　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一部放映時間が店舗営業時間と同様の箇所もございます</a:t>
            </a:r>
            <a:endParaRPr lang="en-US" altLang="ja-JP" sz="10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400" b="1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400" b="1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800" b="1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 b="1" dirty="0">
                <a:latin typeface="Meiryo UI" pitchFamily="50" charset="-128"/>
                <a:ea typeface="Meiryo UI" pitchFamily="50" charset="-128"/>
              </a:rPr>
              <a:t>注意事項</a:t>
            </a:r>
            <a:endParaRPr lang="en-US" altLang="ja-JP" sz="1800" b="1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料金は税抜・グロスです。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申込みが重複した場合は調整させて頂きます。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既にお申込みいただいた件名、入札件名については対象外とさせて頂きます。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販売状況によっては販売枠数の増減があります。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広告内容は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商品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サービスを原則とします。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特殊な放映パターンなどをご希望の場合は、別途オプション料金が発生いたします。事前にお問い合わせください。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最低露出回数は、緊急時放映支障を含め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90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％稼働時の回数とします。</a:t>
            </a:r>
          </a:p>
        </p:txBody>
      </p:sp>
      <p:pic>
        <p:nvPicPr>
          <p:cNvPr id="11270" name="Picture 2" descr="C:\Users\n_tsunashima\Desktop\HPチーム\03デジタルサイネージ\03作成資料\2018年\20181127新カタログ案（2019年度）\20190207NDVカタログ作成(耕文社送付データ)\02画像素材\04ビジョン画像\01大型ビジョン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5"/>
          <a:stretch>
            <a:fillRect/>
          </a:stretch>
        </p:blipFill>
        <p:spPr bwMode="auto">
          <a:xfrm>
            <a:off x="4670425" y="2760663"/>
            <a:ext cx="1936750" cy="170021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3" descr="C:\Users\n_tsunashima\Desktop\HPチーム\03デジタルサイネージ\03作成資料\2018年\20181127新カタログ案（2019年度）\20190207NDVカタログ作成(耕文社送付データ)\02画像素材\04ビジョン画像\02KIOSK店頭ビジョン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6"/>
          <a:stretch>
            <a:fillRect/>
          </a:stretch>
        </p:blipFill>
        <p:spPr bwMode="auto">
          <a:xfrm>
            <a:off x="6678613" y="2752725"/>
            <a:ext cx="2009775" cy="171608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テキスト ボックス 15"/>
          <p:cNvSpPr txBox="1">
            <a:spLocks noChangeArrowheads="1"/>
          </p:cNvSpPr>
          <p:nvPr/>
        </p:nvSpPr>
        <p:spPr bwMode="auto">
          <a:xfrm>
            <a:off x="5530850" y="2524125"/>
            <a:ext cx="22336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000" b="1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放映媒体イメージ</a:t>
            </a:r>
            <a:r>
              <a:rPr lang="en-US" altLang="ja-JP" sz="1000" b="1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1000" b="1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横型、音活用可能</a:t>
            </a:r>
            <a:r>
              <a:rPr lang="en-US" altLang="ja-JP" sz="1000" b="1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)</a:t>
            </a:r>
            <a:endParaRPr lang="ja-JP" altLang="en-US" sz="700" b="1">
              <a:solidFill>
                <a:srgbClr val="00B050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0" y="6539785"/>
            <a:ext cx="9144000" cy="17463"/>
          </a:xfrm>
          <a:prstGeom prst="rect">
            <a:avLst/>
          </a:prstGeom>
          <a:solidFill>
            <a:srgbClr val="00B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rgbClr val="00B0F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テキスト ボックス 2">
            <a:hlinkClick r:id="rId5"/>
          </p:cNvPr>
          <p:cNvSpPr txBox="1">
            <a:spLocks noChangeArrowheads="1"/>
          </p:cNvSpPr>
          <p:nvPr/>
        </p:nvSpPr>
        <p:spPr bwMode="auto">
          <a:xfrm>
            <a:off x="6990501" y="6597352"/>
            <a:ext cx="13687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ndvision@jr-cross.co.jp</a:t>
            </a:r>
            <a:endParaRPr lang="ja-JP" altLang="en-US" sz="1000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9" name="テキスト ボックス 2"/>
          <p:cNvSpPr txBox="1">
            <a:spLocks noChangeArrowheads="1"/>
          </p:cNvSpPr>
          <p:nvPr/>
        </p:nvSpPr>
        <p:spPr bwMode="auto">
          <a:xfrm>
            <a:off x="5565215" y="6611779"/>
            <a:ext cx="13067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☎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050-3644-0418</a:t>
            </a:r>
            <a:endParaRPr lang="ja-JP" altLang="en-US" sz="1000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0" name="テキスト ボックス 2"/>
          <p:cNvSpPr txBox="1">
            <a:spLocks noChangeArrowheads="1"/>
          </p:cNvSpPr>
          <p:nvPr/>
        </p:nvSpPr>
        <p:spPr bwMode="auto">
          <a:xfrm>
            <a:off x="3929678" y="6611029"/>
            <a:ext cx="17091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商品戦略部販売促進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ユニット</a:t>
            </a:r>
          </a:p>
        </p:txBody>
      </p:sp>
      <p:sp>
        <p:nvSpPr>
          <p:cNvPr id="21" name="テキスト ボックス 2"/>
          <p:cNvSpPr txBox="1">
            <a:spLocks noChangeArrowheads="1"/>
          </p:cNvSpPr>
          <p:nvPr/>
        </p:nvSpPr>
        <p:spPr bwMode="auto">
          <a:xfrm>
            <a:off x="459706" y="6542088"/>
            <a:ext cx="1350962" cy="3381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sz="1600" b="1" dirty="0" smtClean="0">
                <a:solidFill>
                  <a:schemeClr val="accent3"/>
                </a:solidFill>
                <a:latin typeface="Meiryo UI" pitchFamily="50" charset="-128"/>
                <a:ea typeface="Meiryo UI" pitchFamily="50" charset="-128"/>
              </a:rPr>
              <a:t>【</a:t>
            </a:r>
            <a:r>
              <a:rPr lang="ja-JP" altLang="en-US" sz="1600" b="1" dirty="0" smtClean="0">
                <a:solidFill>
                  <a:schemeClr val="accent3"/>
                </a:solidFill>
                <a:latin typeface="Meiryo UI" pitchFamily="50" charset="-128"/>
                <a:ea typeface="Meiryo UI" pitchFamily="50" charset="-128"/>
              </a:rPr>
              <a:t>お問合せ先</a:t>
            </a:r>
            <a:r>
              <a:rPr lang="en-US" altLang="ja-JP" sz="1600" b="1" dirty="0" smtClean="0">
                <a:solidFill>
                  <a:schemeClr val="accent3"/>
                </a:solidFill>
                <a:latin typeface="Meiryo UI" pitchFamily="50" charset="-128"/>
                <a:ea typeface="Meiryo UI" pitchFamily="50" charset="-128"/>
              </a:rPr>
              <a:t>】</a:t>
            </a:r>
            <a:endParaRPr lang="ja-JP" altLang="en-US" sz="1050" dirty="0">
              <a:solidFill>
                <a:schemeClr val="accent3"/>
              </a:solidFill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22" name="Picture 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7" t="22411" r="13351" b="21922"/>
          <a:stretch>
            <a:fillRect/>
          </a:stretch>
        </p:blipFill>
        <p:spPr bwMode="auto">
          <a:xfrm>
            <a:off x="6851148" y="6669882"/>
            <a:ext cx="156937" cy="11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テキスト ボックス 23"/>
          <p:cNvSpPr txBox="1"/>
          <p:nvPr/>
        </p:nvSpPr>
        <p:spPr>
          <a:xfrm>
            <a:off x="1791441" y="6575424"/>
            <a:ext cx="3068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JR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東日本クロスステーション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966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253446"/>
              </p:ext>
            </p:extLst>
          </p:nvPr>
        </p:nvGraphicFramePr>
        <p:xfrm>
          <a:off x="299417" y="641735"/>
          <a:ext cx="8572152" cy="5864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ワークシート" r:id="rId3" imgW="22707658" imgH="15535108" progId="Excel.Sheet.12">
                  <p:embed/>
                </p:oleObj>
              </mc:Choice>
              <mc:Fallback>
                <p:oleObj name="ワークシート" r:id="rId3" imgW="22707658" imgH="1553510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9417" y="641735"/>
                        <a:ext cx="8572152" cy="58644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正方形/長方形 3"/>
          <p:cNvSpPr/>
          <p:nvPr/>
        </p:nvSpPr>
        <p:spPr>
          <a:xfrm>
            <a:off x="-68263" y="503238"/>
            <a:ext cx="9307513" cy="777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/>
          </a:p>
        </p:txBody>
      </p:sp>
      <p:sp>
        <p:nvSpPr>
          <p:cNvPr id="12291" name="テキスト ボックス 4"/>
          <p:cNvSpPr txBox="1">
            <a:spLocks noChangeArrowheads="1"/>
          </p:cNvSpPr>
          <p:nvPr/>
        </p:nvSpPr>
        <p:spPr bwMode="auto">
          <a:xfrm>
            <a:off x="252413" y="28575"/>
            <a:ext cx="32592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1" dirty="0" smtClean="0">
                <a:solidFill>
                  <a:schemeClr val="accent3"/>
                </a:solidFill>
                <a:latin typeface="Meiryo UI" pitchFamily="50" charset="-128"/>
                <a:ea typeface="Meiryo UI" pitchFamily="50" charset="-128"/>
              </a:rPr>
              <a:t>②別紙</a:t>
            </a:r>
            <a:r>
              <a:rPr lang="ja-JP" altLang="en-US" sz="2400" b="1" dirty="0">
                <a:solidFill>
                  <a:schemeClr val="accent3"/>
                </a:solidFill>
                <a:latin typeface="Meiryo UI" pitchFamily="50" charset="-128"/>
                <a:ea typeface="Meiryo UI" pitchFamily="50" charset="-128"/>
              </a:rPr>
              <a:t>：料金表</a:t>
            </a:r>
            <a:r>
              <a:rPr lang="en-US" altLang="ja-JP" sz="2400" b="1" dirty="0">
                <a:solidFill>
                  <a:schemeClr val="accent3"/>
                </a:solidFill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2400" b="1" dirty="0">
                <a:solidFill>
                  <a:schemeClr val="accent3"/>
                </a:solidFill>
                <a:latin typeface="Meiryo UI" pitchFamily="50" charset="-128"/>
                <a:ea typeface="Meiryo UI" pitchFamily="50" charset="-128"/>
              </a:rPr>
              <a:t>単駅</a:t>
            </a:r>
            <a:r>
              <a:rPr lang="en-US" altLang="ja-JP" sz="2400" b="1" dirty="0">
                <a:solidFill>
                  <a:schemeClr val="accent3"/>
                </a:solidFill>
                <a:latin typeface="Meiryo UI" pitchFamily="50" charset="-128"/>
                <a:ea typeface="Meiryo UI" pitchFamily="50" charset="-128"/>
              </a:rPr>
              <a:t>)</a:t>
            </a:r>
            <a:endParaRPr lang="ja-JP" altLang="en-US" sz="2400" b="1" dirty="0">
              <a:solidFill>
                <a:schemeClr val="accent3"/>
              </a:solidFill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12292" name="Picture 2" descr="C:\Users\n_tsunashima\Desktop\HPチーム\03デジタルサイネージ\03作成資料\2019年度\20190117音ロゴ作成\音符合体ロゴ0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55563"/>
            <a:ext cx="13001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テキスト ボックス 18"/>
          <p:cNvSpPr txBox="1">
            <a:spLocks noChangeArrowheads="1"/>
          </p:cNvSpPr>
          <p:nvPr/>
        </p:nvSpPr>
        <p:spPr bwMode="auto">
          <a:xfrm>
            <a:off x="6012160" y="6118009"/>
            <a:ext cx="24465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sz="8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※</a:t>
            </a:r>
            <a:r>
              <a:rPr lang="en-US" altLang="ja-JP" sz="800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2021</a:t>
            </a:r>
            <a:r>
              <a:rPr lang="ja-JP" altLang="en-US" sz="800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8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5</a:t>
            </a:r>
            <a:r>
              <a:rPr lang="ja-JP" altLang="en-US" sz="800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月現在</a:t>
            </a:r>
            <a:r>
              <a:rPr lang="ja-JP" altLang="en-US" sz="8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の面数・価格となります。</a:t>
            </a:r>
            <a:endParaRPr lang="en-US" altLang="ja-JP" sz="800" dirty="0">
              <a:solidFill>
                <a:srgbClr val="FF0000"/>
              </a:solidFill>
              <a:latin typeface="Meiryo UI" pitchFamily="50" charset="-128"/>
              <a:ea typeface="Meiryo UI" pitchFamily="50" charset="-128"/>
            </a:endParaRPr>
          </a:p>
          <a:p>
            <a:r>
              <a:rPr lang="en-US" altLang="ja-JP" sz="8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8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特価</a:t>
            </a:r>
            <a:r>
              <a:rPr lang="ja-JP" altLang="en-US" sz="800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は</a:t>
            </a:r>
            <a:r>
              <a:rPr lang="en-US" altLang="ja-JP" sz="8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5</a:t>
            </a:r>
            <a:r>
              <a:rPr lang="en-US" altLang="ja-JP" sz="800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0</a:t>
            </a:r>
            <a:r>
              <a:rPr lang="en-US" altLang="ja-JP" sz="8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%</a:t>
            </a:r>
            <a:r>
              <a:rPr lang="ja-JP" altLang="en-US" sz="8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オフからの千円単位切り捨てとなります。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0" y="6539785"/>
            <a:ext cx="9144000" cy="17463"/>
          </a:xfrm>
          <a:prstGeom prst="rect">
            <a:avLst/>
          </a:prstGeom>
          <a:solidFill>
            <a:srgbClr val="00B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テキスト ボックス 2">
            <a:hlinkClick r:id="rId6"/>
          </p:cNvPr>
          <p:cNvSpPr txBox="1">
            <a:spLocks noChangeArrowheads="1"/>
          </p:cNvSpPr>
          <p:nvPr/>
        </p:nvSpPr>
        <p:spPr bwMode="auto">
          <a:xfrm>
            <a:off x="6990501" y="6597352"/>
            <a:ext cx="13687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ndvision@jr-cross.co.jp</a:t>
            </a:r>
            <a:endParaRPr lang="ja-JP" altLang="en-US" sz="1000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9" name="テキスト ボックス 2"/>
          <p:cNvSpPr txBox="1">
            <a:spLocks noChangeArrowheads="1"/>
          </p:cNvSpPr>
          <p:nvPr/>
        </p:nvSpPr>
        <p:spPr bwMode="auto">
          <a:xfrm>
            <a:off x="5565215" y="6611779"/>
            <a:ext cx="13067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☎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050-3644-0418</a:t>
            </a:r>
            <a:endParaRPr lang="ja-JP" altLang="en-US" sz="1000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0" name="テキスト ボックス 2"/>
          <p:cNvSpPr txBox="1">
            <a:spLocks noChangeArrowheads="1"/>
          </p:cNvSpPr>
          <p:nvPr/>
        </p:nvSpPr>
        <p:spPr bwMode="auto">
          <a:xfrm>
            <a:off x="3929678" y="6611029"/>
            <a:ext cx="17091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商品戦略部販売促進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ユニット</a:t>
            </a:r>
          </a:p>
        </p:txBody>
      </p:sp>
      <p:sp>
        <p:nvSpPr>
          <p:cNvPr id="21" name="テキスト ボックス 2"/>
          <p:cNvSpPr txBox="1">
            <a:spLocks noChangeArrowheads="1"/>
          </p:cNvSpPr>
          <p:nvPr/>
        </p:nvSpPr>
        <p:spPr bwMode="auto">
          <a:xfrm>
            <a:off x="459706" y="6542088"/>
            <a:ext cx="1350962" cy="3381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sz="1600" b="1" dirty="0" smtClean="0">
                <a:solidFill>
                  <a:schemeClr val="accent3"/>
                </a:solidFill>
                <a:latin typeface="Meiryo UI" pitchFamily="50" charset="-128"/>
                <a:ea typeface="Meiryo UI" pitchFamily="50" charset="-128"/>
              </a:rPr>
              <a:t>【</a:t>
            </a:r>
            <a:r>
              <a:rPr lang="ja-JP" altLang="en-US" sz="1600" b="1" dirty="0" smtClean="0">
                <a:solidFill>
                  <a:schemeClr val="accent3"/>
                </a:solidFill>
                <a:latin typeface="Meiryo UI" pitchFamily="50" charset="-128"/>
                <a:ea typeface="Meiryo UI" pitchFamily="50" charset="-128"/>
              </a:rPr>
              <a:t>お問合せ先</a:t>
            </a:r>
            <a:r>
              <a:rPr lang="en-US" altLang="ja-JP" sz="1600" b="1" dirty="0" smtClean="0">
                <a:solidFill>
                  <a:schemeClr val="accent3"/>
                </a:solidFill>
                <a:latin typeface="Meiryo UI" pitchFamily="50" charset="-128"/>
                <a:ea typeface="Meiryo UI" pitchFamily="50" charset="-128"/>
              </a:rPr>
              <a:t>】</a:t>
            </a:r>
            <a:endParaRPr lang="ja-JP" altLang="en-US" sz="1050" dirty="0">
              <a:solidFill>
                <a:schemeClr val="accent3"/>
              </a:solidFill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22" name="Picture 9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7" t="22411" r="13351" b="21922"/>
          <a:stretch>
            <a:fillRect/>
          </a:stretch>
        </p:blipFill>
        <p:spPr bwMode="auto">
          <a:xfrm>
            <a:off x="6851148" y="6669882"/>
            <a:ext cx="156937" cy="11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テキスト ボックス 23"/>
          <p:cNvSpPr txBox="1"/>
          <p:nvPr/>
        </p:nvSpPr>
        <p:spPr>
          <a:xfrm>
            <a:off x="1791441" y="6575424"/>
            <a:ext cx="3068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JR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東日本クロスステーション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0492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68263" y="503238"/>
            <a:ext cx="9307513" cy="77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/>
          </a:p>
        </p:txBody>
      </p:sp>
      <p:sp>
        <p:nvSpPr>
          <p:cNvPr id="11267" name="テキスト ボックス 4"/>
          <p:cNvSpPr txBox="1">
            <a:spLocks noChangeArrowheads="1"/>
          </p:cNvSpPr>
          <p:nvPr/>
        </p:nvSpPr>
        <p:spPr bwMode="auto">
          <a:xfrm>
            <a:off x="252413" y="28575"/>
            <a:ext cx="62867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1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</a:rPr>
              <a:t>③</a:t>
            </a:r>
            <a:r>
              <a:rPr lang="en-US" altLang="ja-JP" sz="2400" b="1" dirty="0" err="1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</a:rPr>
              <a:t>NewDays</a:t>
            </a:r>
            <a:r>
              <a:rPr lang="ja-JP" altLang="en-US" sz="2400" b="1" dirty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</a:rPr>
              <a:t>ビジョン</a:t>
            </a:r>
            <a:r>
              <a:rPr lang="ja-JP" altLang="en-US" sz="2400" b="1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</a:rPr>
              <a:t>の特価情報</a:t>
            </a:r>
            <a:r>
              <a:rPr lang="en-US" altLang="ja-JP" sz="2400" b="1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2400" b="1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</a:rPr>
              <a:t>貸切ビジョン</a:t>
            </a:r>
            <a:r>
              <a:rPr lang="en-US" altLang="ja-JP" sz="2400" b="1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</a:rPr>
              <a:t>)</a:t>
            </a:r>
            <a:endParaRPr lang="ja-JP" altLang="en-US" sz="2400" b="1" dirty="0">
              <a:solidFill>
                <a:schemeClr val="accent2"/>
              </a:solidFill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11268" name="Picture 2" descr="C:\Users\n_tsunashima\Desktop\HPチーム\03デジタルサイネージ\03作成資料\2019年度\20190117音ロゴ作成\音符合体ロゴ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55563"/>
            <a:ext cx="13001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テキスト ボックス 6"/>
          <p:cNvSpPr txBox="1">
            <a:spLocks noChangeArrowheads="1"/>
          </p:cNvSpPr>
          <p:nvPr/>
        </p:nvSpPr>
        <p:spPr bwMode="auto">
          <a:xfrm>
            <a:off x="252413" y="604405"/>
            <a:ext cx="8440737" cy="568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9121" tIns="39121" rIns="39121" bIns="3912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b="1" dirty="0" smtClean="0">
                <a:latin typeface="Meiryo UI" pitchFamily="50" charset="-128"/>
                <a:ea typeface="Meiryo UI" pitchFamily="50" charset="-128"/>
              </a:rPr>
              <a:t>商品概要</a:t>
            </a:r>
            <a:endParaRPr lang="en-US" altLang="ja-JP" sz="1800" b="1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JR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東日本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クロスステーション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が運営する店舗で視認性・情報発信力に最も優れた箇所に設置された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5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駅・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14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面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※1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で</a:t>
            </a:r>
            <a:endParaRPr lang="en-US" altLang="ja-JP" sz="1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週間、貸切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※2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放映できる貸切ビジョンが期間中、</a:t>
            </a:r>
            <a:r>
              <a:rPr lang="en-US" altLang="ja-JP" sz="1800" b="1" u="sng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5</a:t>
            </a:r>
            <a:r>
              <a:rPr lang="en-US" altLang="ja-JP" sz="1800" b="1" u="sng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0%</a:t>
            </a:r>
            <a:r>
              <a:rPr lang="ja-JP" altLang="en-US" sz="1800" b="1" u="sng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オフ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※3</a:t>
            </a:r>
            <a:r>
              <a:rPr lang="ja-JP" altLang="en-US" sz="1800" b="1" u="sng" dirty="0" err="1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と超</a:t>
            </a:r>
            <a:r>
              <a:rPr lang="ja-JP" altLang="en-US" sz="1800" b="1" u="sng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おトク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にご利用いただけます。</a:t>
            </a:r>
            <a:endParaRPr lang="en-US" altLang="ja-JP" sz="1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※1 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設置駅、面数は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2021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5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月現在の数値となります　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※2 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放映時間は毎日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6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時～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24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時の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18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時間放映で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素材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180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秒以内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(120MB)</a:t>
            </a:r>
            <a:r>
              <a:rPr lang="ja-JP" altLang="en-US" sz="1000" dirty="0" err="1" smtClean="0">
                <a:latin typeface="Meiryo UI" pitchFamily="50" charset="-128"/>
                <a:ea typeface="Meiryo UI" pitchFamily="50" charset="-128"/>
              </a:rPr>
              <a:t>といたします</a:t>
            </a:r>
            <a:endParaRPr lang="en-US" altLang="ja-JP" sz="10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※3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 特価の広告料金は定価の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5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0%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オフから千円単位切り捨てとなります</a:t>
            </a:r>
            <a:endParaRPr lang="en-US" altLang="ja-JP" sz="10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・対象期間：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2021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4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月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5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日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月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)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週～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2021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年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6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月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28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日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月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</a:rPr>
              <a:t>)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</a:rPr>
              <a:t>週　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13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週間</a:t>
            </a:r>
            <a:endParaRPr lang="en-US" altLang="ja-JP" sz="1400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　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毎週月曜～日曜の期間、放映</a:t>
            </a:r>
            <a:endParaRPr lang="en-US" altLang="ja-JP" sz="10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・対象商品：</a:t>
            </a:r>
            <a:r>
              <a:rPr lang="en-US" altLang="ja-JP" sz="1400" dirty="0" err="1" smtClean="0">
                <a:latin typeface="Meiryo UI" pitchFamily="50" charset="-128"/>
                <a:ea typeface="Meiryo UI" pitchFamily="50" charset="-128"/>
              </a:rPr>
              <a:t>NewDays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ビジョン　貸切ビジョン</a:t>
            </a:r>
            <a:endParaRPr lang="en-US" altLang="ja-JP" sz="1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・広告料金：</a:t>
            </a:r>
            <a:r>
              <a:rPr lang="ja-JP" altLang="en-US" sz="1400" b="1" dirty="0" smtClean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別紙料金表参照</a:t>
            </a:r>
            <a:endParaRPr lang="en-US" altLang="ja-JP" sz="10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・放映回数：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面で延べ約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27,000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回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(1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週間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　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放映保証回数である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90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％で算出　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※1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放映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15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秒にて算出</a:t>
            </a:r>
            <a:endParaRPr lang="en-US" altLang="ja-JP" sz="10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400" b="1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400" b="1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400" b="1" dirty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 b="1" dirty="0" smtClean="0">
                <a:latin typeface="Meiryo UI" pitchFamily="50" charset="-128"/>
                <a:ea typeface="Meiryo UI" pitchFamily="50" charset="-128"/>
              </a:rPr>
              <a:t>注意事項</a:t>
            </a:r>
            <a:endParaRPr lang="en-US" altLang="ja-JP" sz="1800" b="1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料金は税抜・グロスです。</a:t>
            </a:r>
            <a:endParaRPr lang="en-US" altLang="ja-JP" sz="1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申込みが重複した場合は調整させて頂きます。</a:t>
            </a:r>
            <a:endParaRPr lang="en-US" altLang="ja-JP" sz="1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既にお申込みいただいた件名、入札件名については対象外とさせて頂きます。</a:t>
            </a:r>
            <a:endParaRPr lang="en-US" altLang="ja-JP" sz="1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販売状況によっては販売枠数の増減があります。</a:t>
            </a:r>
            <a:endParaRPr lang="en-US" altLang="ja-JP" sz="1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広告内容は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商品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サービスを原則とします。</a:t>
            </a:r>
            <a:endParaRPr lang="en-US" altLang="ja-JP" sz="1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特殊な放映パターンなどをご希望の場合は、別途オプション料金が発生いたします。事前にお問い合わせください。</a:t>
            </a:r>
            <a:endParaRPr lang="en-US" altLang="ja-JP" sz="1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400" dirty="0" smtClean="0">
              <a:latin typeface="Meiryo UI" pitchFamily="50" charset="-128"/>
              <a:ea typeface="Meiryo UI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最低露出回数は、緊急時放映支障を含め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</a:rPr>
              <a:t>90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</a:rPr>
              <a:t>％稼働時の回数とします。</a:t>
            </a:r>
          </a:p>
        </p:txBody>
      </p:sp>
      <p:sp>
        <p:nvSpPr>
          <p:cNvPr id="22" name="テキスト ボックス 15"/>
          <p:cNvSpPr txBox="1">
            <a:spLocks noChangeArrowheads="1"/>
          </p:cNvSpPr>
          <p:nvPr/>
        </p:nvSpPr>
        <p:spPr bwMode="auto">
          <a:xfrm>
            <a:off x="5829133" y="1988840"/>
            <a:ext cx="22336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ja-JP" altLang="en-US" sz="1000" b="1" dirty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放映媒体イメージ</a:t>
            </a:r>
            <a:r>
              <a:rPr lang="en-US" altLang="ja-JP" sz="1000" b="1" dirty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1000" b="1" dirty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横型、音活用可能</a:t>
            </a:r>
            <a:r>
              <a:rPr lang="en-US" altLang="ja-JP" sz="1000" b="1" dirty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</a:rPr>
              <a:t>)</a:t>
            </a:r>
            <a:endParaRPr lang="ja-JP" altLang="en-US" sz="700" b="1" dirty="0">
              <a:solidFill>
                <a:srgbClr val="00B050"/>
              </a:solidFill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34" name="Picture 14" descr="C:\Users\n_tsunashima\Desktop\20191216New次年度カタログ\耕文社送付分\カタログ構成素材\02貸切ビジョン\し新宿　ＮＤ新宿南口中央120インチ-合成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435" y="2207193"/>
            <a:ext cx="3274565" cy="245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正方形/長方形 15"/>
          <p:cNvSpPr/>
          <p:nvPr/>
        </p:nvSpPr>
        <p:spPr>
          <a:xfrm>
            <a:off x="-1787" y="6531427"/>
            <a:ext cx="9144000" cy="17463"/>
          </a:xfrm>
          <a:prstGeom prst="rect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テキスト ボックス 2">
            <a:hlinkClick r:id="rId4"/>
          </p:cNvPr>
          <p:cNvSpPr txBox="1">
            <a:spLocks noChangeArrowheads="1"/>
          </p:cNvSpPr>
          <p:nvPr/>
        </p:nvSpPr>
        <p:spPr bwMode="auto">
          <a:xfrm>
            <a:off x="6990501" y="6597352"/>
            <a:ext cx="13687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ndvision@jr-cross.co.jp</a:t>
            </a:r>
            <a:endParaRPr lang="ja-JP" altLang="en-US" sz="1000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8" name="テキスト ボックス 2"/>
          <p:cNvSpPr txBox="1">
            <a:spLocks noChangeArrowheads="1"/>
          </p:cNvSpPr>
          <p:nvPr/>
        </p:nvSpPr>
        <p:spPr bwMode="auto">
          <a:xfrm>
            <a:off x="5565215" y="6611779"/>
            <a:ext cx="13067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☎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050-3644-0418</a:t>
            </a:r>
            <a:endParaRPr lang="ja-JP" altLang="en-US" sz="1000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9" name="テキスト ボックス 2"/>
          <p:cNvSpPr txBox="1">
            <a:spLocks noChangeArrowheads="1"/>
          </p:cNvSpPr>
          <p:nvPr/>
        </p:nvSpPr>
        <p:spPr bwMode="auto">
          <a:xfrm>
            <a:off x="3929678" y="6611029"/>
            <a:ext cx="17091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商品戦略部販売促進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ユニット</a:t>
            </a:r>
          </a:p>
        </p:txBody>
      </p:sp>
      <p:sp>
        <p:nvSpPr>
          <p:cNvPr id="20" name="テキスト ボックス 2"/>
          <p:cNvSpPr txBox="1">
            <a:spLocks noChangeArrowheads="1"/>
          </p:cNvSpPr>
          <p:nvPr/>
        </p:nvSpPr>
        <p:spPr bwMode="auto">
          <a:xfrm>
            <a:off x="459706" y="6542088"/>
            <a:ext cx="1350962" cy="3381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sz="16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</a:rPr>
              <a:t>【</a:t>
            </a:r>
            <a:r>
              <a:rPr lang="ja-JP" altLang="en-US" sz="16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</a:rPr>
              <a:t>お問合せ先</a:t>
            </a:r>
            <a:r>
              <a:rPr lang="en-US" altLang="ja-JP" sz="16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</a:rPr>
              <a:t>】</a:t>
            </a:r>
            <a:endParaRPr lang="ja-JP" altLang="en-US" sz="1050" dirty="0">
              <a:solidFill>
                <a:srgbClr val="C00000"/>
              </a:solidFill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21" name="Picture 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7" t="22411" r="13351" b="21922"/>
          <a:stretch>
            <a:fillRect/>
          </a:stretch>
        </p:blipFill>
        <p:spPr bwMode="auto">
          <a:xfrm>
            <a:off x="6851148" y="6669882"/>
            <a:ext cx="156937" cy="11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テキスト ボックス 26"/>
          <p:cNvSpPr txBox="1"/>
          <p:nvPr/>
        </p:nvSpPr>
        <p:spPr>
          <a:xfrm>
            <a:off x="1791441" y="6575424"/>
            <a:ext cx="3068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JR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東日本クロスステーション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8606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68263" y="503238"/>
            <a:ext cx="9307513" cy="77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/>
          </a:p>
        </p:txBody>
      </p:sp>
      <p:sp>
        <p:nvSpPr>
          <p:cNvPr id="11267" name="テキスト ボックス 4"/>
          <p:cNvSpPr txBox="1">
            <a:spLocks noChangeArrowheads="1"/>
          </p:cNvSpPr>
          <p:nvPr/>
        </p:nvSpPr>
        <p:spPr bwMode="auto">
          <a:xfrm>
            <a:off x="252413" y="28575"/>
            <a:ext cx="41857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1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</a:rPr>
              <a:t>③別紙：料金表</a:t>
            </a:r>
            <a:r>
              <a:rPr lang="en-US" altLang="ja-JP" sz="2400" b="1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2400" b="1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</a:rPr>
              <a:t>貸切ビジョン</a:t>
            </a:r>
            <a:r>
              <a:rPr lang="en-US" altLang="ja-JP" sz="2400" b="1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</a:rPr>
              <a:t>)</a:t>
            </a:r>
            <a:endParaRPr lang="ja-JP" altLang="en-US" sz="2400" b="1" dirty="0">
              <a:solidFill>
                <a:schemeClr val="accent2"/>
              </a:solidFill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11268" name="Picture 2" descr="C:\Users\n_tsunashima\Desktop\HPチーム\03デジタルサイネージ\03作成資料\2019年度\20190117音ロゴ作成\音符合体ロゴ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55563"/>
            <a:ext cx="13001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4360778" y="3311830"/>
            <a:ext cx="4304383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en-US" altLang="ja-JP" sz="8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2021</a:t>
            </a:r>
            <a:r>
              <a:rPr lang="ja-JP" altLang="en-US" sz="8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8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月現在</a:t>
            </a:r>
            <a:r>
              <a:rPr lang="ja-JP" altLang="en-US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の面数・価格となります</a:t>
            </a:r>
            <a:r>
              <a:rPr lang="ja-JP" altLang="en-US" sz="8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　</a:t>
            </a:r>
            <a:r>
              <a:rPr lang="en-US" altLang="ja-JP" sz="8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特価</a:t>
            </a:r>
            <a:r>
              <a:rPr lang="ja-JP" altLang="en-US" sz="8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</a:t>
            </a:r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en-US" altLang="ja-JP" sz="8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</a:t>
            </a:r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%</a:t>
            </a:r>
            <a:r>
              <a:rPr lang="ja-JP" altLang="en-US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オフからの千円単位切り捨てとなります。</a:t>
            </a:r>
          </a:p>
        </p:txBody>
      </p:sp>
      <p:pic>
        <p:nvPicPr>
          <p:cNvPr id="27" name="Picture 10" descr="C:\Users\n_tsunashima\Desktop\20191216New次年度カタログ\耕文社送付分\カタログ構成素材\02貸切ビジョン\う上野　ＮＤ上野中央口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459" y="5058245"/>
            <a:ext cx="1664763" cy="124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1" descr="C:\Users\n_tsunashima\Desktop\20191216New次年度カタログ\耕文社送付分\カタログ構成素材\02貸切ビジョン\え恵比寿　ＮＤ恵比寿-合成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447" y="5057189"/>
            <a:ext cx="1664798" cy="124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C:\Users\n_tsunashima\Desktop\20191216New次年度カタログ\耕文社送付分\カタログ構成素材\02貸切ビジョン\し新宿　ＮＤ新宿 (70メイン)-合成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98" y="3545387"/>
            <a:ext cx="1664763" cy="124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3" descr="C:\Users\n_tsunashima\Desktop\20191216New次年度カタログ\耕文社送付分\カタログ構成素材\02貸切ビジョン\し新宿　ＮＤ新宿南口中央70インチ-合成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695" y="3544799"/>
            <a:ext cx="1664763" cy="124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4" descr="C:\Users\n_tsunashima\Desktop\20191216New次年度カタログ\耕文社送付分\カタログ構成素材\02貸切ビジョン\し新宿　ＮＤ新宿南口中央120インチ-合成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62" y="3544800"/>
            <a:ext cx="1664763" cy="124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5" descr="C:\Users\n_tsunashima\Desktop\20191216New次年度カタログ\耕文社送付分\カタログ構成素材\02貸切ビジョン\し品川　ＮＤ品川中央-合成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860" y="3545387"/>
            <a:ext cx="1664763" cy="124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6" descr="C:\Users\n_tsunashima\Desktop\20191216New次年度カタログ\耕文社送付分\カタログ構成素材\02貸切ビジョン\と東京　ＮＤ東京京葉ストリート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61" y="5066871"/>
            <a:ext cx="1664763" cy="124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テキスト ボックス 38"/>
          <p:cNvSpPr txBox="1"/>
          <p:nvPr/>
        </p:nvSpPr>
        <p:spPr>
          <a:xfrm>
            <a:off x="1375455" y="4811211"/>
            <a:ext cx="237244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ja-JP" sz="8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NewDays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新宿南口中央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60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インチ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×4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面、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70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インチ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面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494853" y="4819205"/>
            <a:ext cx="194925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ja-JP" sz="8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NewDays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新宿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(80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インチ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面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70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インチ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面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751948" y="4811210"/>
            <a:ext cx="157254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ja-JP" sz="8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NewDays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品川中央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(47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インチ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×4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面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59670" y="6324670"/>
            <a:ext cx="210474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ja-JP" sz="8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NewDays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エキュート京葉ストリート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(90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インチ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面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822659" y="6324671"/>
            <a:ext cx="159338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ja-JP" sz="8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NewDays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上野中央口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(70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インチ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面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6852745" y="6324971"/>
            <a:ext cx="138820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ja-JP" sz="8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NewDays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恵比寿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(90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インチ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面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2911" y="3544799"/>
            <a:ext cx="790848" cy="288147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新宿駅</a:t>
            </a:r>
            <a:r>
              <a:rPr kumimoji="1" lang="en-US" altLang="ja-JP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ja-JP" altLang="en-US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4637098" y="3544798"/>
            <a:ext cx="790848" cy="288147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新宿駅</a:t>
            </a:r>
            <a:r>
              <a:rPr kumimoji="1" lang="en-US" altLang="ja-JP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ja-JP" altLang="en-US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702860" y="3544797"/>
            <a:ext cx="790848" cy="288147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品川駅</a:t>
            </a:r>
            <a:r>
              <a:rPr kumimoji="1" lang="en-US" altLang="ja-JP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ja-JP" altLang="en-US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879661" y="5066871"/>
            <a:ext cx="790848" cy="288147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東京駅</a:t>
            </a:r>
            <a:r>
              <a:rPr kumimoji="1" lang="en-US" altLang="ja-JP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ja-JP" altLang="en-US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806391" y="5058245"/>
            <a:ext cx="790848" cy="288147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上野駅</a:t>
            </a:r>
            <a:r>
              <a:rPr kumimoji="1" lang="en-US" altLang="ja-JP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ja-JP" altLang="en-US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6714447" y="5061845"/>
            <a:ext cx="970385" cy="288147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恵比寿駅</a:t>
            </a:r>
            <a:r>
              <a:rPr kumimoji="1" lang="en-US" altLang="ja-JP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ja-JP" altLang="en-US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204355"/>
              </p:ext>
            </p:extLst>
          </p:nvPr>
        </p:nvGraphicFramePr>
        <p:xfrm>
          <a:off x="219435" y="694872"/>
          <a:ext cx="8675966" cy="2643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ワークシート" r:id="rId11" imgW="12906408" imgH="3933700" progId="Excel.Sheet.12">
                  <p:embed/>
                </p:oleObj>
              </mc:Choice>
              <mc:Fallback>
                <p:oleObj name="ワークシート" r:id="rId11" imgW="12906408" imgH="3933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9435" y="694872"/>
                        <a:ext cx="8675966" cy="2643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テキスト ボックス 2">
            <a:hlinkClick r:id="rId13"/>
          </p:cNvPr>
          <p:cNvSpPr txBox="1">
            <a:spLocks noChangeArrowheads="1"/>
          </p:cNvSpPr>
          <p:nvPr/>
        </p:nvSpPr>
        <p:spPr bwMode="auto">
          <a:xfrm>
            <a:off x="6990501" y="6597352"/>
            <a:ext cx="13687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000" dirty="0">
                <a:latin typeface="Meiryo UI" pitchFamily="50" charset="-128"/>
                <a:ea typeface="Meiryo UI" pitchFamily="50" charset="-128"/>
              </a:rPr>
              <a:t>ndvision@jr-cross.co.jp</a:t>
            </a:r>
            <a:endParaRPr lang="ja-JP" altLang="en-US" sz="1000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58" name="テキスト ボックス 2"/>
          <p:cNvSpPr txBox="1">
            <a:spLocks noChangeArrowheads="1"/>
          </p:cNvSpPr>
          <p:nvPr/>
        </p:nvSpPr>
        <p:spPr bwMode="auto">
          <a:xfrm>
            <a:off x="5565215" y="6611779"/>
            <a:ext cx="13067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☎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</a:rPr>
              <a:t>050-3644-0418</a:t>
            </a:r>
            <a:endParaRPr lang="ja-JP" altLang="en-US" sz="1000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59" name="テキスト ボックス 2"/>
          <p:cNvSpPr txBox="1">
            <a:spLocks noChangeArrowheads="1"/>
          </p:cNvSpPr>
          <p:nvPr/>
        </p:nvSpPr>
        <p:spPr bwMode="auto">
          <a:xfrm>
            <a:off x="3929678" y="6611029"/>
            <a:ext cx="17091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latin typeface="Meiryo UI" pitchFamily="50" charset="-128"/>
                <a:ea typeface="Meiryo UI" pitchFamily="50" charset="-128"/>
              </a:rPr>
              <a:t>商品戦略部販売促進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</a:rPr>
              <a:t>ユニット</a:t>
            </a:r>
          </a:p>
        </p:txBody>
      </p:sp>
      <p:pic>
        <p:nvPicPr>
          <p:cNvPr id="61" name="Picture 9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7" t="22411" r="13351" b="21922"/>
          <a:stretch>
            <a:fillRect/>
          </a:stretch>
        </p:blipFill>
        <p:spPr bwMode="auto">
          <a:xfrm>
            <a:off x="6851148" y="6669882"/>
            <a:ext cx="156937" cy="11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テキスト ボックス 61"/>
          <p:cNvSpPr txBox="1"/>
          <p:nvPr/>
        </p:nvSpPr>
        <p:spPr>
          <a:xfrm>
            <a:off x="1791441" y="6575424"/>
            <a:ext cx="3068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JR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東日本クロスステーション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-1787" y="6531427"/>
            <a:ext cx="9144000" cy="17463"/>
          </a:xfrm>
          <a:prstGeom prst="rect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4" name="テキスト ボックス 2"/>
          <p:cNvSpPr txBox="1">
            <a:spLocks noChangeArrowheads="1"/>
          </p:cNvSpPr>
          <p:nvPr/>
        </p:nvSpPr>
        <p:spPr bwMode="auto">
          <a:xfrm>
            <a:off x="459706" y="6542088"/>
            <a:ext cx="1350962" cy="3381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sz="16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</a:rPr>
              <a:t>【</a:t>
            </a:r>
            <a:r>
              <a:rPr lang="ja-JP" altLang="en-US" sz="16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</a:rPr>
              <a:t>お問合せ先</a:t>
            </a:r>
            <a:r>
              <a:rPr lang="en-US" altLang="ja-JP" sz="1600" b="1" dirty="0" smtClean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</a:rPr>
              <a:t>】</a:t>
            </a:r>
            <a:endParaRPr lang="ja-JP" altLang="en-US" sz="1050" dirty="0">
              <a:solidFill>
                <a:srgbClr val="C00000"/>
              </a:solidFill>
              <a:latin typeface="Meiryo UI" pitchFamily="50" charset="-128"/>
              <a:ea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6786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1375</Words>
  <Application>Microsoft Office PowerPoint</Application>
  <PresentationFormat>画面に合わせる (4:3)</PresentationFormat>
  <Paragraphs>164</Paragraphs>
  <Slides>6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6</vt:i4>
      </vt:variant>
    </vt:vector>
  </HeadingPairs>
  <TitlesOfParts>
    <vt:vector size="13" baseType="lpstr">
      <vt:lpstr>Meiryo UI</vt:lpstr>
      <vt:lpstr>ＭＳ Ｐゴシック</vt:lpstr>
      <vt:lpstr>Arial</vt:lpstr>
      <vt:lpstr>Calibri</vt:lpstr>
      <vt:lpstr>Office ​​テーマ</vt:lpstr>
      <vt:lpstr>ワークシート</vt:lpstr>
      <vt:lpstr>Microsoft Excel ワークシート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全商品50%off！！</dc:title>
  <dc:creator>綱島慎彦</dc:creator>
  <cp:lastModifiedBy>105620 坂井　優也</cp:lastModifiedBy>
  <cp:revision>30</cp:revision>
  <cp:lastPrinted>2021-05-07T06:09:39Z</cp:lastPrinted>
  <dcterms:created xsi:type="dcterms:W3CDTF">2020-08-11T07:15:25Z</dcterms:created>
  <dcterms:modified xsi:type="dcterms:W3CDTF">2021-05-07T06:22:08Z</dcterms:modified>
</cp:coreProperties>
</file>