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87" autoAdjust="0"/>
  </p:normalViewPr>
  <p:slideViewPr>
    <p:cSldViewPr>
      <p:cViewPr varScale="1">
        <p:scale>
          <a:sx n="81" d="100"/>
          <a:sy n="81" d="100"/>
        </p:scale>
        <p:origin x="86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03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11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30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22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50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0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21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14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73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27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99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068C-6002-4C5A-940A-4FC449A5184F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04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NDvision@j-retail.co.jp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NDvision@j-retail.co.jp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mailto:NDvision@j-retail.co.jp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NDvision@j-retail.co.j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11" Type="http://schemas.openxmlformats.org/officeDocument/2006/relationships/hyperlink" Target="mailto:NDvision@j-retail.co.jp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566840" y="157660"/>
            <a:ext cx="8081058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7200" b="1" dirty="0" smtClean="0">
                <a:solidFill>
                  <a:srgbClr val="92D050"/>
                </a:solidFill>
                <a:latin typeface="Meiryo UI" pitchFamily="50" charset="-128"/>
                <a:ea typeface="Meiryo UI" pitchFamily="50" charset="-128"/>
              </a:rPr>
              <a:t>　　　　　　 </a:t>
            </a:r>
            <a:r>
              <a:rPr lang="ja-JP" altLang="en-US" sz="7200" b="1" dirty="0" smtClean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特価情報</a:t>
            </a:r>
            <a:endParaRPr lang="en-US" altLang="ja-JP" sz="7200" b="1" dirty="0" smtClean="0">
              <a:solidFill>
                <a:schemeClr val="accent1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 smtClean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b="1" dirty="0" smtClean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①ネットワークが</a:t>
            </a:r>
            <a:r>
              <a:rPr lang="en-US" altLang="ja-JP" sz="4800" b="1" dirty="0" smtClean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3</a:t>
            </a:r>
            <a:r>
              <a:rPr lang="en-US" altLang="ja-JP" sz="4800" b="1" dirty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0</a:t>
            </a:r>
            <a:r>
              <a:rPr lang="en-US" altLang="ja-JP" sz="4800" b="1" dirty="0" smtClean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4800" b="1" dirty="0" smtClean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endParaRPr lang="en-US" altLang="ja-JP" sz="4800" b="1" dirty="0" smtClean="0">
              <a:solidFill>
                <a:schemeClr val="accent1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　　　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147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駅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・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315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で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週間放映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※2021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月現在の駅数・面数となります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2400" b="1" dirty="0" smtClean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b="1" dirty="0" smtClean="0">
                <a:solidFill>
                  <a:srgbClr val="FFC000"/>
                </a:solidFill>
                <a:latin typeface="Meiryo UI" pitchFamily="50" charset="-128"/>
                <a:ea typeface="Meiryo UI" pitchFamily="50" charset="-128"/>
              </a:rPr>
              <a:t>②単駅が</a:t>
            </a:r>
            <a:r>
              <a:rPr lang="en-US" altLang="ja-JP" sz="4800" b="1" dirty="0" smtClean="0">
                <a:solidFill>
                  <a:srgbClr val="FFC000"/>
                </a:solidFill>
                <a:latin typeface="Meiryo UI" pitchFamily="50" charset="-128"/>
                <a:ea typeface="Meiryo UI" pitchFamily="50" charset="-128"/>
              </a:rPr>
              <a:t>3</a:t>
            </a:r>
            <a:r>
              <a:rPr lang="en-US" altLang="ja-JP" sz="4800" b="1" dirty="0">
                <a:solidFill>
                  <a:srgbClr val="FFC000"/>
                </a:solidFill>
                <a:latin typeface="Meiryo UI" pitchFamily="50" charset="-128"/>
                <a:ea typeface="Meiryo UI" pitchFamily="50" charset="-128"/>
              </a:rPr>
              <a:t>0</a:t>
            </a:r>
            <a:r>
              <a:rPr lang="en-US" altLang="ja-JP" sz="4800" b="1" dirty="0" smtClean="0">
                <a:solidFill>
                  <a:srgbClr val="FFC00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4800" b="1" dirty="0" smtClean="0">
                <a:solidFill>
                  <a:srgbClr val="FFC00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endParaRPr lang="en-US" altLang="ja-JP" sz="4800" b="1" dirty="0" smtClean="0">
              <a:solidFill>
                <a:srgbClr val="FFC0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　　　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112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279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で駅毎に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カ月間放映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※2021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現在の駅数・面数となります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③貸切ビジョンが</a:t>
            </a:r>
            <a:r>
              <a:rPr lang="en-US" altLang="ja-JP" sz="48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3</a:t>
            </a:r>
            <a:r>
              <a:rPr lang="en-US" altLang="ja-JP" sz="48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0</a:t>
            </a:r>
            <a:r>
              <a:rPr lang="en-US" altLang="ja-JP" sz="48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48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endParaRPr lang="en-US" altLang="ja-JP" sz="4800" b="1" dirty="0" smtClean="0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　　　広告出稿期間中、貸切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放映</a:t>
            </a:r>
            <a:endParaRPr lang="en-US" altLang="ja-JP" sz="24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　　　　　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放映時間は毎日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時～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時の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時間放映で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素材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秒以内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(120MB)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と致します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0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6" name="Picture 4" descr="C:\Users\n_tsunashima\Desktop\20191216New次年度カタログ\耕文社送付分\カタログ構成素材\01色々\NDビジョンロ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2" y="208224"/>
            <a:ext cx="3676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561253" y="1392587"/>
            <a:ext cx="4022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期間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:2021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月～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21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6203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①</a:t>
            </a:r>
            <a:r>
              <a:rPr lang="en-US" altLang="ja-JP" sz="2400" b="1" dirty="0" err="1" smtClean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 dirty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ビジョンの特価情報</a:t>
            </a:r>
            <a:r>
              <a:rPr lang="en-US" altLang="ja-JP" sz="2400" b="1" dirty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ネットワーク</a:t>
            </a:r>
            <a:r>
              <a:rPr lang="en-US" altLang="ja-JP" sz="2400" b="1" dirty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chemeClr val="accent1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6"/>
          <p:cNvSpPr txBox="1">
            <a:spLocks noChangeArrowheads="1"/>
          </p:cNvSpPr>
          <p:nvPr/>
        </p:nvSpPr>
        <p:spPr bwMode="auto">
          <a:xfrm>
            <a:off x="252413" y="604838"/>
            <a:ext cx="8440737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1" tIns="39121" rIns="39121" bIns="3912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商品概要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東京圏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に設置された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147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駅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315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で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週間・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枠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(15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秒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放映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できる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 ネットワークが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期間中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、</a:t>
            </a:r>
            <a:r>
              <a:rPr lang="en-US" altLang="ja-JP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3</a:t>
            </a:r>
            <a:r>
              <a:rPr lang="en-US" altLang="ja-JP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0</a:t>
            </a:r>
            <a:r>
              <a:rPr lang="en-US" altLang="ja-JP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r>
              <a:rPr lang="ja-JP" altLang="en-US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とおトク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にご利用いただけます。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1.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東京都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、神奈川県、埼玉県、千葉県の一都三県を指します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2.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設置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駅、面数は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月現在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の数値となります　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・対象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期間：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9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27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　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13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週間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毎週月曜～日曜の期間、放映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・対象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商品：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　ネットワーク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・広告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料金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：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</a:rPr>
              <a:t>定価</a:t>
            </a:r>
            <a:r>
              <a:rPr lang="en-US" altLang="ja-JP" sz="1100" dirty="0" smtClean="0">
                <a:latin typeface="Meiryo UI" pitchFamily="50" charset="-128"/>
                <a:ea typeface="Meiryo UI" pitchFamily="50" charset="-128"/>
              </a:rPr>
              <a:t>220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</a:rPr>
              <a:t>万円→</a:t>
            </a:r>
            <a:r>
              <a:rPr lang="en-US" altLang="ja-JP" sz="18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154</a:t>
            </a:r>
            <a:r>
              <a:rPr lang="ja-JP" altLang="en-US" sz="18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税抜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・販売枠数：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9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枠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・放映回数：延べ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約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30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万回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週間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放映保証回数である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％で算出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315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面中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290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で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時～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時放映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その他は店舗営業時間と同様になります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注意事項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料金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は税抜・グロスです。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申込み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が重複した場合は調整させて頂きます。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既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にお申込みいただいた件名、入札件名については対象外とさせて頂きます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販売状況によっては販売枠数の増減があります。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広告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内容は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商品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サービスを原則とします。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特殊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な放映パターンなどをご希望の場合は、別途オプション料金が発生いたします。事前にお問い合わせください。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最低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露出回数は、緊急時放映支障を含め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％稼働時の回数とします。</a:t>
            </a:r>
          </a:p>
        </p:txBody>
      </p:sp>
      <p:pic>
        <p:nvPicPr>
          <p:cNvPr id="11270" name="Picture 2" descr="C:\Users\n_tsunashima\Desktop\HPチーム\03デジタルサイネージ\03作成資料\2018年\20181127新カタログ案（2019年度）\20190207NDVカタログ作成(耕文社送付データ)\02画像素材\04ビジョン画像\01大型ビジョ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/>
          <a:stretch>
            <a:fillRect/>
          </a:stretch>
        </p:blipFill>
        <p:spPr bwMode="auto">
          <a:xfrm>
            <a:off x="4670425" y="2760663"/>
            <a:ext cx="1936750" cy="17002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3" descr="C:\Users\n_tsunashima\Desktop\HPチーム\03デジタルサイネージ\03作成資料\2018年\20181127新カタログ案（2019年度）\20190207NDVカタログ作成(耕文社送付データ)\02画像素材\04ビジョン画像\02KIOSK店頭ビジョ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/>
          <a:stretch>
            <a:fillRect/>
          </a:stretch>
        </p:blipFill>
        <p:spPr bwMode="auto">
          <a:xfrm>
            <a:off x="6678613" y="2752725"/>
            <a:ext cx="2009775" cy="17160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テキスト ボックス 15"/>
          <p:cNvSpPr txBox="1">
            <a:spLocks noChangeArrowheads="1"/>
          </p:cNvSpPr>
          <p:nvPr/>
        </p:nvSpPr>
        <p:spPr bwMode="auto">
          <a:xfrm>
            <a:off x="5530850" y="2524125"/>
            <a:ext cx="2233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放映媒体イメージ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横型、音活用可能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700" b="1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1276" name="テキスト ボックス 2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990501" y="6597352"/>
            <a:ext cx="1368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ndvision@jr-cross.co.jp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1277" name="テキスト ボックス 2"/>
          <p:cNvSpPr txBox="1">
            <a:spLocks noChangeArrowheads="1"/>
          </p:cNvSpPr>
          <p:nvPr/>
        </p:nvSpPr>
        <p:spPr bwMode="auto">
          <a:xfrm>
            <a:off x="5565215" y="6611779"/>
            <a:ext cx="13067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☎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050-3644-0418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1278" name="テキスト ボックス 2"/>
          <p:cNvSpPr txBox="1">
            <a:spLocks noChangeArrowheads="1"/>
          </p:cNvSpPr>
          <p:nvPr/>
        </p:nvSpPr>
        <p:spPr bwMode="auto">
          <a:xfrm>
            <a:off x="3929678" y="6611029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商品戦略部販売促進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ユニット</a:t>
            </a:r>
          </a:p>
        </p:txBody>
      </p:sp>
      <p:sp>
        <p:nvSpPr>
          <p:cNvPr id="31" name="テキスト ボックス 2"/>
          <p:cNvSpPr txBox="1">
            <a:spLocks noChangeArrowheads="1"/>
          </p:cNvSpPr>
          <p:nvPr/>
        </p:nvSpPr>
        <p:spPr bwMode="auto">
          <a:xfrm>
            <a:off x="459706" y="6542088"/>
            <a:ext cx="1350962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 smtClean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1600" b="1" dirty="0" smtClean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お問合せ先</a:t>
            </a:r>
            <a:r>
              <a:rPr lang="en-US" altLang="ja-JP" sz="1600" b="1" dirty="0" smtClean="0">
                <a:solidFill>
                  <a:schemeClr val="accent1"/>
                </a:solidFill>
                <a:latin typeface="Meiryo UI" pitchFamily="50" charset="-128"/>
                <a:ea typeface="Meiryo UI" pitchFamily="50" charset="-128"/>
              </a:rPr>
              <a:t>】</a:t>
            </a:r>
            <a:endParaRPr lang="ja-JP" altLang="en-US" sz="1050" dirty="0">
              <a:solidFill>
                <a:schemeClr val="accent1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80" name="Picture 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2411" r="13351" b="21922"/>
          <a:stretch>
            <a:fillRect/>
          </a:stretch>
        </p:blipFill>
        <p:spPr bwMode="auto">
          <a:xfrm>
            <a:off x="6851148" y="6669882"/>
            <a:ext cx="156937" cy="1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91441" y="6575424"/>
            <a:ext cx="306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東日本クロスステーション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-68264" y="6550614"/>
            <a:ext cx="9307513" cy="419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4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536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rgbClr val="FFC000"/>
                </a:solidFill>
                <a:latin typeface="Meiryo UI" pitchFamily="50" charset="-128"/>
                <a:ea typeface="Meiryo UI" pitchFamily="50" charset="-128"/>
              </a:rPr>
              <a:t>②</a:t>
            </a:r>
            <a:r>
              <a:rPr lang="en-US" altLang="ja-JP" sz="2400" b="1" dirty="0" err="1" smtClean="0">
                <a:solidFill>
                  <a:srgbClr val="FFC000"/>
                </a:solidFill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 dirty="0">
                <a:solidFill>
                  <a:srgbClr val="FFC000"/>
                </a:solidFill>
                <a:latin typeface="Meiryo UI" pitchFamily="50" charset="-128"/>
                <a:ea typeface="Meiryo UI" pitchFamily="50" charset="-128"/>
              </a:rPr>
              <a:t>ビジョンの特価情報</a:t>
            </a:r>
            <a:r>
              <a:rPr lang="en-US" altLang="ja-JP" sz="2400" b="1" dirty="0">
                <a:solidFill>
                  <a:srgbClr val="FFC00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>
                <a:solidFill>
                  <a:srgbClr val="FFC000"/>
                </a:solidFill>
                <a:latin typeface="Meiryo UI" pitchFamily="50" charset="-128"/>
                <a:ea typeface="Meiryo UI" pitchFamily="50" charset="-128"/>
              </a:rPr>
              <a:t>単駅</a:t>
            </a:r>
            <a:r>
              <a:rPr lang="en-US" altLang="ja-JP" sz="2400" b="1" dirty="0">
                <a:solidFill>
                  <a:srgbClr val="FFC00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rgbClr val="FFC00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6"/>
          <p:cNvSpPr txBox="1">
            <a:spLocks noChangeArrowheads="1"/>
          </p:cNvSpPr>
          <p:nvPr/>
        </p:nvSpPr>
        <p:spPr bwMode="auto">
          <a:xfrm>
            <a:off x="252413" y="604838"/>
            <a:ext cx="8440737" cy="571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1" tIns="39121" rIns="39121" bIns="3912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商品概要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東京圏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に設置された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112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279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で駅毎に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カ月間・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枠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(15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秒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※3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放映できる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 単駅が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期間中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、</a:t>
            </a:r>
            <a:r>
              <a:rPr lang="en-US" altLang="ja-JP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3</a:t>
            </a:r>
            <a:r>
              <a:rPr lang="en-US" altLang="ja-JP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0</a:t>
            </a:r>
            <a:r>
              <a:rPr lang="en-US" altLang="ja-JP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※4</a:t>
            </a:r>
            <a:r>
              <a:rPr lang="ja-JP" altLang="en-US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とおトク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にご利用いただけます。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1.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東京都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、神奈川県、埼玉県、千葉県の一都三県を指します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2.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設置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駅、面数は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月現在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の数値となります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3.1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枠は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分毎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秒放映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・対象期間：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9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　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3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カ月間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毎月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日～月末の期間、放映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・対象商品：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　単駅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・広告料金：</a:t>
            </a:r>
            <a:r>
              <a:rPr lang="ja-JP" altLang="en-US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別紙料金表参照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・販売枠数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3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枠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・放映回数：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面で延べ約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4,800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カ月間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放映保証回数である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％で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算出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一部放映時間が店舗営業時間と同様の箇所もございます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注意事項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料金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は税抜・グロスです。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申込み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が重複した場合は調整させて頂きます。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既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にお申込みいただいた件名、入札件名については対象外とさせて頂きます。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販売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状況によっては販売枠数の増減があります。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広告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内容は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商品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サービスを原則とします。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特殊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な放映パターンなどをご希望の場合は、別途オプション料金が発生いたします。事前にお問い合わせください。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最低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露出回数は、緊急時放映支障を含め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％稼働時の回数とします。</a:t>
            </a:r>
          </a:p>
        </p:txBody>
      </p:sp>
      <p:pic>
        <p:nvPicPr>
          <p:cNvPr id="11270" name="Picture 2" descr="C:\Users\n_tsunashima\Desktop\HPチーム\03デジタルサイネージ\03作成資料\2018年\20181127新カタログ案（2019年度）\20190207NDVカタログ作成(耕文社送付データ)\02画像素材\04ビジョン画像\01大型ビジョ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/>
          <a:stretch>
            <a:fillRect/>
          </a:stretch>
        </p:blipFill>
        <p:spPr bwMode="auto">
          <a:xfrm>
            <a:off x="4670425" y="2760663"/>
            <a:ext cx="1936750" cy="17002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3" descr="C:\Users\n_tsunashima\Desktop\HPチーム\03デジタルサイネージ\03作成資料\2018年\20181127新カタログ案（2019年度）\20190207NDVカタログ作成(耕文社送付データ)\02画像素材\04ビジョン画像\02KIOSK店頭ビジョ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/>
          <a:stretch>
            <a:fillRect/>
          </a:stretch>
        </p:blipFill>
        <p:spPr bwMode="auto">
          <a:xfrm>
            <a:off x="6678613" y="2752725"/>
            <a:ext cx="2009775" cy="17160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テキスト ボックス 15"/>
          <p:cNvSpPr txBox="1">
            <a:spLocks noChangeArrowheads="1"/>
          </p:cNvSpPr>
          <p:nvPr/>
        </p:nvSpPr>
        <p:spPr bwMode="auto">
          <a:xfrm>
            <a:off x="5530850" y="2524125"/>
            <a:ext cx="2233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放映媒体イメージ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横型、音活用可能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700" b="1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8" name="テキスト ボックス 2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990501" y="6597352"/>
            <a:ext cx="1368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ndvision@jr-cross.co.jp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5565215" y="6611779"/>
            <a:ext cx="13067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☎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050-3644-0418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3929678" y="6611029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商品戦略部販売促進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ユニット</a:t>
            </a: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459706" y="6542088"/>
            <a:ext cx="1350962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 smtClean="0">
                <a:solidFill>
                  <a:srgbClr val="FFC000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1600" b="1" dirty="0" smtClean="0">
                <a:solidFill>
                  <a:srgbClr val="FFC000"/>
                </a:solidFill>
                <a:latin typeface="Meiryo UI" pitchFamily="50" charset="-128"/>
                <a:ea typeface="Meiryo UI" pitchFamily="50" charset="-128"/>
              </a:rPr>
              <a:t>お問合せ先</a:t>
            </a:r>
            <a:r>
              <a:rPr lang="en-US" altLang="ja-JP" sz="1600" b="1" dirty="0" smtClean="0">
                <a:solidFill>
                  <a:srgbClr val="FFC000"/>
                </a:solidFill>
                <a:latin typeface="Meiryo UI" pitchFamily="50" charset="-128"/>
                <a:ea typeface="Meiryo UI" pitchFamily="50" charset="-128"/>
              </a:rPr>
              <a:t>】</a:t>
            </a:r>
            <a:endParaRPr lang="ja-JP" altLang="en-US" sz="1050" dirty="0">
              <a:solidFill>
                <a:srgbClr val="FFC00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22" name="Picture 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2411" r="13351" b="21922"/>
          <a:stretch>
            <a:fillRect/>
          </a:stretch>
        </p:blipFill>
        <p:spPr bwMode="auto">
          <a:xfrm>
            <a:off x="6851148" y="6669882"/>
            <a:ext cx="156937" cy="1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1791441" y="6575424"/>
            <a:ext cx="306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東日本クロスステーション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-68264" y="6534072"/>
            <a:ext cx="9307513" cy="299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96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63026"/>
              </p:ext>
            </p:extLst>
          </p:nvPr>
        </p:nvGraphicFramePr>
        <p:xfrm>
          <a:off x="179512" y="631349"/>
          <a:ext cx="8640960" cy="586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ワークシート" r:id="rId3" imgW="22888456" imgH="15535108" progId="Excel.Sheet.12">
                  <p:embed/>
                </p:oleObj>
              </mc:Choice>
              <mc:Fallback>
                <p:oleObj name="ワークシート" r:id="rId3" imgW="22888456" imgH="155351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631349"/>
                        <a:ext cx="8640960" cy="5864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2291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3259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②別紙</a:t>
            </a:r>
            <a:r>
              <a:rPr lang="ja-JP" altLang="en-US" sz="2400" b="1" dirty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：料金表</a:t>
            </a:r>
            <a:r>
              <a:rPr lang="en-US" altLang="ja-JP" sz="2400" b="1" dirty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単駅</a:t>
            </a:r>
            <a:r>
              <a:rPr lang="en-US" altLang="ja-JP" sz="2400" b="1" dirty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chemeClr val="accent3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2292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テキスト ボックス 18"/>
          <p:cNvSpPr txBox="1">
            <a:spLocks noChangeArrowheads="1"/>
          </p:cNvSpPr>
          <p:nvPr/>
        </p:nvSpPr>
        <p:spPr bwMode="auto">
          <a:xfrm>
            <a:off x="6929616" y="6228990"/>
            <a:ext cx="20120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月現在</a:t>
            </a:r>
            <a:r>
              <a:rPr lang="ja-JP" altLang="en-US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の面数・価格となります</a:t>
            </a:r>
            <a:r>
              <a:rPr lang="ja-JP" altLang="en-US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。</a:t>
            </a:r>
            <a:endParaRPr lang="en-US" altLang="ja-JP" sz="800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0" y="6539785"/>
            <a:ext cx="9144000" cy="17463"/>
          </a:xfrm>
          <a:prstGeom prst="rect">
            <a:avLst/>
          </a:prstGeom>
          <a:solidFill>
            <a:srgbClr val="00B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2">
            <a:hlinkClick r:id="rId6"/>
          </p:cNvPr>
          <p:cNvSpPr txBox="1">
            <a:spLocks noChangeArrowheads="1"/>
          </p:cNvSpPr>
          <p:nvPr/>
        </p:nvSpPr>
        <p:spPr bwMode="auto">
          <a:xfrm>
            <a:off x="6990501" y="6597352"/>
            <a:ext cx="1368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ndvision@jr-cross.co.jp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5565215" y="6611779"/>
            <a:ext cx="13067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☎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050-3644-0418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3929678" y="6611029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商品戦略部販売促進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ユニット</a:t>
            </a: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459706" y="6542088"/>
            <a:ext cx="1350962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16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お問合せ先</a:t>
            </a:r>
            <a:r>
              <a:rPr lang="en-US" altLang="ja-JP" sz="16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】</a:t>
            </a:r>
            <a:endParaRPr lang="ja-JP" altLang="en-US" sz="1050" dirty="0">
              <a:solidFill>
                <a:schemeClr val="accent3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22" name="Picture 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2411" r="13351" b="21922"/>
          <a:stretch>
            <a:fillRect/>
          </a:stretch>
        </p:blipFill>
        <p:spPr bwMode="auto">
          <a:xfrm>
            <a:off x="6851148" y="6669882"/>
            <a:ext cx="156937" cy="1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1791441" y="6575424"/>
            <a:ext cx="306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東日本クロスステーション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049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6286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③</a:t>
            </a:r>
            <a:r>
              <a:rPr lang="en-US" altLang="ja-JP" sz="2400" b="1" dirty="0" err="1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ビジョン</a:t>
            </a:r>
            <a:r>
              <a:rPr lang="ja-JP" altLang="en-US" sz="24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の特価情報</a:t>
            </a:r>
            <a:r>
              <a:rPr lang="en-US" altLang="ja-JP" sz="24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貸切ビジョン</a:t>
            </a:r>
            <a:r>
              <a:rPr lang="en-US" altLang="ja-JP" sz="24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6"/>
          <p:cNvSpPr txBox="1">
            <a:spLocks noChangeArrowheads="1"/>
          </p:cNvSpPr>
          <p:nvPr/>
        </p:nvSpPr>
        <p:spPr bwMode="auto">
          <a:xfrm>
            <a:off x="252413" y="604405"/>
            <a:ext cx="8440737" cy="537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9121" tIns="39121" rIns="39121" bIns="3912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latin typeface="Meiryo UI" pitchFamily="50" charset="-128"/>
                <a:ea typeface="Meiryo UI" pitchFamily="50" charset="-128"/>
              </a:rPr>
              <a:t>商品概要</a:t>
            </a:r>
            <a:endParaRPr lang="en-US" altLang="ja-JP" sz="18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JR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東日本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クロスステーション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が運営する店舗で視認性・情報発信力に最も優れた箇所に設置された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14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で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週間、貸切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※2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放映できる貸切ビジョンが期間中、</a:t>
            </a:r>
            <a:r>
              <a:rPr lang="en-US" altLang="ja-JP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3</a:t>
            </a:r>
            <a:r>
              <a:rPr lang="en-US" altLang="ja-JP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0</a:t>
            </a:r>
            <a:r>
              <a:rPr lang="en-US" altLang="ja-JP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※3</a:t>
            </a:r>
            <a:r>
              <a:rPr lang="ja-JP" altLang="en-US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とおトク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にご利用いただけます。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※1 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設置駅、面数は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月現在の数値となります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※2 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放映時間は毎日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時～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時の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時間放映で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素材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秒以内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(120MB)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・対象期間：</a:t>
            </a:r>
            <a:r>
              <a:rPr lang="en-US" altLang="zh-TW" sz="1400" dirty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zh-TW" altLang="en-US" sz="1400" dirty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zh-TW" sz="1400" dirty="0">
                <a:latin typeface="Meiryo UI" pitchFamily="50" charset="-128"/>
                <a:ea typeface="Meiryo UI" pitchFamily="50" charset="-128"/>
              </a:rPr>
              <a:t>7</a:t>
            </a:r>
            <a:r>
              <a:rPr lang="zh-TW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zh-TW" sz="14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zh-TW" altLang="en-US" sz="1400" dirty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zh-TW" sz="1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zh-TW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zh-TW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zh-TW" altLang="en-US" sz="1400" dirty="0">
                <a:latin typeface="Meiryo UI" pitchFamily="50" charset="-128"/>
                <a:ea typeface="Meiryo UI" pitchFamily="50" charset="-128"/>
              </a:rPr>
              <a:t>週～</a:t>
            </a:r>
            <a:r>
              <a:rPr lang="en-US" altLang="zh-TW" sz="1400" dirty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zh-TW" altLang="en-US" sz="1400" dirty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zh-TW" sz="1400" dirty="0">
                <a:latin typeface="Meiryo UI" pitchFamily="50" charset="-128"/>
                <a:ea typeface="Meiryo UI" pitchFamily="50" charset="-128"/>
              </a:rPr>
              <a:t>9</a:t>
            </a:r>
            <a:r>
              <a:rPr lang="zh-TW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zh-TW" sz="1400" dirty="0">
                <a:latin typeface="Meiryo UI" pitchFamily="50" charset="-128"/>
                <a:ea typeface="Meiryo UI" pitchFamily="50" charset="-128"/>
              </a:rPr>
              <a:t>27</a:t>
            </a:r>
            <a:r>
              <a:rPr lang="zh-TW" altLang="en-US" sz="1400" dirty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zh-TW" sz="1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zh-TW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zh-TW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zh-TW" altLang="en-US" sz="1400" dirty="0">
                <a:latin typeface="Meiryo UI" pitchFamily="50" charset="-128"/>
                <a:ea typeface="Meiryo UI" pitchFamily="50" charset="-128"/>
              </a:rPr>
              <a:t>週　</a:t>
            </a:r>
            <a:r>
              <a:rPr lang="en-US" altLang="zh-TW" sz="1400" dirty="0">
                <a:latin typeface="Meiryo UI" pitchFamily="50" charset="-128"/>
                <a:ea typeface="Meiryo UI" pitchFamily="50" charset="-128"/>
              </a:rPr>
              <a:t>13</a:t>
            </a:r>
            <a:r>
              <a:rPr lang="zh-TW" altLang="en-US" sz="1400" dirty="0">
                <a:latin typeface="Meiryo UI" pitchFamily="50" charset="-128"/>
                <a:ea typeface="Meiryo UI" pitchFamily="50" charset="-128"/>
              </a:rPr>
              <a:t>週間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毎週月曜～日曜の期間、放映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・対象商品：</a:t>
            </a:r>
            <a:r>
              <a:rPr lang="en-US" altLang="ja-JP" sz="1400" dirty="0" err="1" smtClean="0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ビジョン　貸切ビジョン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・広告料金：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別紙料金表参照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・放映回数：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面で延べ約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27,000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回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(1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週間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放映保証回数である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％で算出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秒にて算出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latin typeface="Meiryo UI" pitchFamily="50" charset="-128"/>
                <a:ea typeface="Meiryo UI" pitchFamily="50" charset="-128"/>
              </a:rPr>
              <a:t>注意事項</a:t>
            </a:r>
            <a:endParaRPr lang="en-US" altLang="ja-JP" sz="18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料金は税抜・グロスです。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申込みが重複した場合は調整させて頂きます。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既にお申込みいただいた件名、入札件名については対象外とさせて頂きます。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販売状況によっては販売枠数の増減があります。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広告内容は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商品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サービスを原則とします。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特殊な放映パターンなどをご希望の場合は、別途オプション料金が発生いたします。事前にお問い合わせください。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最低露出回数は、緊急時放映支障を含め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％稼働時の回数とします。</a:t>
            </a:r>
          </a:p>
        </p:txBody>
      </p:sp>
      <p:sp>
        <p:nvSpPr>
          <p:cNvPr id="22" name="テキスト ボックス 15"/>
          <p:cNvSpPr txBox="1">
            <a:spLocks noChangeArrowheads="1"/>
          </p:cNvSpPr>
          <p:nvPr/>
        </p:nvSpPr>
        <p:spPr bwMode="auto">
          <a:xfrm>
            <a:off x="5829133" y="1988840"/>
            <a:ext cx="2233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放映媒体イメージ</a:t>
            </a:r>
            <a:r>
              <a:rPr lang="en-US" altLang="ja-JP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横型、音活用可能</a:t>
            </a:r>
            <a:r>
              <a:rPr lang="en-US" altLang="ja-JP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700" b="1" dirty="0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34" name="Picture 14" descr="C:\Users\n_tsunashima\Desktop\20191216New次年度カタログ\耕文社送付分\カタログ構成素材\02貸切ビジョン\し新宿　ＮＤ新宿南口中央120インチ-合成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5" y="2207193"/>
            <a:ext cx="3274565" cy="24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2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990501" y="6597352"/>
            <a:ext cx="1368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ndvision@jr-cross.co.jp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5565215" y="6611779"/>
            <a:ext cx="13067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☎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050-3644-0418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3929678" y="6611029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商品戦略部販売促進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ユニット</a:t>
            </a: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459706" y="6542088"/>
            <a:ext cx="1350962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16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お問合せ先</a:t>
            </a:r>
            <a:r>
              <a:rPr lang="en-US" altLang="ja-JP" sz="16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】</a:t>
            </a:r>
            <a:endParaRPr lang="ja-JP" altLang="en-US" sz="1050" dirty="0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21" name="Picture 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2411" r="13351" b="21922"/>
          <a:stretch>
            <a:fillRect/>
          </a:stretch>
        </p:blipFill>
        <p:spPr bwMode="auto">
          <a:xfrm>
            <a:off x="6851148" y="6669882"/>
            <a:ext cx="156937" cy="1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1791441" y="6575424"/>
            <a:ext cx="306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東日本クロスステーション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-76166" y="6567638"/>
            <a:ext cx="9307513" cy="329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3860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6518" y="468313"/>
            <a:ext cx="9307513" cy="7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4185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③別紙：料金表</a:t>
            </a:r>
            <a:r>
              <a:rPr lang="en-US" altLang="ja-JP" sz="24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貸切ビジョン</a:t>
            </a:r>
            <a:r>
              <a:rPr lang="en-US" altLang="ja-JP" sz="24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chemeClr val="accent2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509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6753804" y="3235791"/>
            <a:ext cx="1842171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en-US" altLang="ja-JP" sz="7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lang="ja-JP" altLang="en-US" sz="7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7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月現在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の面数・価格となります</a:t>
            </a:r>
            <a:r>
              <a:rPr lang="ja-JP" altLang="en-US" sz="7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　</a:t>
            </a:r>
            <a:endParaRPr lang="ja-JP" altLang="en-US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7" name="Picture 10" descr="C:\Users\n_tsunashima\Desktop\20191216New次年度カタログ\耕文社送付分\カタログ構成素材\02貸切ビジョン\う上野　ＮＤ上野中央口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59" y="5058245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n_tsunashima\Desktop\20191216New次年度カタログ\耕文社送付分\カタログ構成素材\02貸切ビジョン\え恵比寿　ＮＤ恵比寿-合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47" y="5057189"/>
            <a:ext cx="1664798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:\Users\n_tsunashima\Desktop\20191216New次年度カタログ\耕文社送付分\カタログ構成素材\02貸切ビジョン\し新宿　ＮＤ新宿 (70メイン)-合成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98" y="3545387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C:\Users\n_tsunashima\Desktop\20191216New次年度カタログ\耕文社送付分\カタログ構成素材\02貸切ビジョン\し新宿　ＮＤ新宿南口中央70インチ-合成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95" y="3544799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C:\Users\n_tsunashima\Desktop\20191216New次年度カタログ\耕文社送付分\カタログ構成素材\02貸切ビジョン\し新宿　ＮＤ新宿南口中央120インチ-合成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2" y="3544800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C:\Users\n_tsunashima\Desktop\20191216New次年度カタログ\耕文社送付分\カタログ構成素材\02貸切ビジョン\し品川　ＮＤ品川中央-合成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60" y="3545387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C:\Users\n_tsunashima\Desktop\20191216New次年度カタログ\耕文社送付分\カタログ構成素材\02貸切ビジョン\と東京　ＮＤ東京京葉ストリート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1" y="5066871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テキスト ボックス 38"/>
          <p:cNvSpPr txBox="1"/>
          <p:nvPr/>
        </p:nvSpPr>
        <p:spPr>
          <a:xfrm>
            <a:off x="1375455" y="4811211"/>
            <a:ext cx="23724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新宿南口中央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×4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94853" y="4819205"/>
            <a:ext cx="194925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新宿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(80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751948" y="4811210"/>
            <a:ext cx="15725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品川中央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(47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×4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9670" y="6324670"/>
            <a:ext cx="21047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エキュート京葉ストリート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(90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822659" y="6324671"/>
            <a:ext cx="15933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上野中央口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(70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852745" y="6324971"/>
            <a:ext cx="138820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恵比寿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(90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2911" y="3544799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新宿駅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637098" y="3544798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新宿駅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702860" y="3544797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品川駅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79661" y="5066871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東京駅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806391" y="5058245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上野駅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714447" y="5061845"/>
            <a:ext cx="970385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恵比寿駅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テキスト ボックス 2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6990501" y="6597352"/>
            <a:ext cx="1368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ndvision@jr-cross.co.jp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8" name="テキスト ボックス 2"/>
          <p:cNvSpPr txBox="1">
            <a:spLocks noChangeArrowheads="1"/>
          </p:cNvSpPr>
          <p:nvPr/>
        </p:nvSpPr>
        <p:spPr bwMode="auto">
          <a:xfrm>
            <a:off x="5565215" y="6611779"/>
            <a:ext cx="13067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☎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050-3644-0418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9" name="テキスト ボックス 2"/>
          <p:cNvSpPr txBox="1">
            <a:spLocks noChangeArrowheads="1"/>
          </p:cNvSpPr>
          <p:nvPr/>
        </p:nvSpPr>
        <p:spPr bwMode="auto">
          <a:xfrm>
            <a:off x="3929678" y="6611029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商品戦略部販売促進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ユニット</a:t>
            </a:r>
          </a:p>
        </p:txBody>
      </p:sp>
      <p:pic>
        <p:nvPicPr>
          <p:cNvPr id="61" name="Picture 9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2411" r="13351" b="21922"/>
          <a:stretch>
            <a:fillRect/>
          </a:stretch>
        </p:blipFill>
        <p:spPr bwMode="auto">
          <a:xfrm>
            <a:off x="6851148" y="6669882"/>
            <a:ext cx="156937" cy="1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テキスト ボックス 61"/>
          <p:cNvSpPr txBox="1"/>
          <p:nvPr/>
        </p:nvSpPr>
        <p:spPr>
          <a:xfrm>
            <a:off x="1791441" y="6575424"/>
            <a:ext cx="306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東日本クロスステーション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-1787" y="6531427"/>
            <a:ext cx="9144000" cy="17463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テキスト ボックス 2"/>
          <p:cNvSpPr txBox="1">
            <a:spLocks noChangeArrowheads="1"/>
          </p:cNvSpPr>
          <p:nvPr/>
        </p:nvSpPr>
        <p:spPr bwMode="auto">
          <a:xfrm>
            <a:off x="459706" y="6542088"/>
            <a:ext cx="1350962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16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</a:rPr>
              <a:t>お問合せ先</a:t>
            </a:r>
            <a:r>
              <a:rPr lang="en-US" altLang="ja-JP" sz="16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</a:rPr>
              <a:t>】</a:t>
            </a:r>
            <a:endParaRPr lang="ja-JP" altLang="en-US" sz="1050" dirty="0">
              <a:solidFill>
                <a:srgbClr val="C00000"/>
              </a:solidFill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416272"/>
              </p:ext>
            </p:extLst>
          </p:nvPr>
        </p:nvGraphicFramePr>
        <p:xfrm>
          <a:off x="696858" y="649465"/>
          <a:ext cx="7800761" cy="261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ワークシート" r:id="rId13" imgW="12430288" imgH="4162412" progId="Excel.Sheet.12">
                  <p:embed/>
                </p:oleObj>
              </mc:Choice>
              <mc:Fallback>
                <p:oleObj name="ワークシート" r:id="rId13" imgW="12430288" imgH="41624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6858" y="649465"/>
                        <a:ext cx="7800761" cy="2612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78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1279</Words>
  <Application>Microsoft Office PowerPoint</Application>
  <PresentationFormat>画面に合わせる (4:3)</PresentationFormat>
  <Paragraphs>160</Paragraphs>
  <Slides>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Meiryo UI</vt:lpstr>
      <vt:lpstr>ＭＳ Ｐゴシック</vt:lpstr>
      <vt:lpstr>Arial</vt:lpstr>
      <vt:lpstr>Calibri</vt:lpstr>
      <vt:lpstr>Office ​​テーマ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全商品30%off！！</dc:title>
  <dc:creator>綱島慎彦</dc:creator>
  <cp:lastModifiedBy>105620 坂井　優也</cp:lastModifiedBy>
  <cp:revision>40</cp:revision>
  <cp:lastPrinted>2021-05-07T06:09:39Z</cp:lastPrinted>
  <dcterms:created xsi:type="dcterms:W3CDTF">2020-08-11T07:15:25Z</dcterms:created>
  <dcterms:modified xsi:type="dcterms:W3CDTF">2021-06-21T04:48:15Z</dcterms:modified>
</cp:coreProperties>
</file>