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187" autoAdjust="0"/>
  </p:normalViewPr>
  <p:slideViewPr>
    <p:cSldViewPr>
      <p:cViewPr varScale="1">
        <p:scale>
          <a:sx n="81" d="100"/>
          <a:sy n="81" d="100"/>
        </p:scale>
        <p:origin x="86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035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11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0302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22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500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05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9219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814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73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027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068C-6002-4C5A-940A-4FC449A5184F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993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7068C-6002-4C5A-940A-4FC449A5184F}" type="datetimeFigureOut">
              <a:rPr kumimoji="1" lang="ja-JP" altLang="en-US" smtClean="0"/>
              <a:t>2021/11/12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F78DD-3A51-4BD2-90CD-5E78B19DAC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04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mailto:NDvision@j-retail.co.jp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mailto:NDvision@j-retail.co.jp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NDvision@j-retail.co.jp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NDvision@j-retail.co.jp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12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11" Type="http://schemas.openxmlformats.org/officeDocument/2006/relationships/image" Target="../media/image5.png"/><Relationship Id="rId5" Type="http://schemas.openxmlformats.org/officeDocument/2006/relationships/image" Target="../media/image10.jpeg"/><Relationship Id="rId10" Type="http://schemas.openxmlformats.org/officeDocument/2006/relationships/hyperlink" Target="mailto:NDvision@j-retail.co.jp" TargetMode="External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539552" y="208224"/>
            <a:ext cx="8462573" cy="677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66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　　　　　　  </a:t>
            </a:r>
            <a:r>
              <a:rPr lang="ja-JP" altLang="en-US" sz="6600" b="1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eiryo UI" pitchFamily="50" charset="-128"/>
                <a:ea typeface="Meiryo UI" pitchFamily="50" charset="-128"/>
              </a:rPr>
              <a:t>特価情報</a:t>
            </a:r>
            <a:endParaRPr lang="en-US" altLang="ja-JP" sz="6600" b="1" dirty="0" smtClean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000" b="1" dirty="0" smtClean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0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48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①ネットワークが</a:t>
            </a:r>
            <a:r>
              <a:rPr lang="en-US" altLang="ja-JP" sz="48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en-US" altLang="ja-JP" sz="48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48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48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オフ</a:t>
            </a:r>
            <a:endParaRPr lang="en-US" altLang="ja-JP" sz="4800" b="1" dirty="0" smtClean="0">
              <a:solidFill>
                <a:schemeClr val="accent6">
                  <a:lumMod val="75000"/>
                </a:schemeClr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800" dirty="0">
                <a:latin typeface="Meiryo UI" pitchFamily="50" charset="-128"/>
                <a:ea typeface="Meiryo UI" pitchFamily="50" charset="-128"/>
              </a:rPr>
              <a:t>　　　　</a:t>
            </a:r>
            <a:r>
              <a:rPr lang="ja-JP" altLang="en-US" sz="18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★</a:t>
            </a:r>
            <a:r>
              <a:rPr lang="en-US" altLang="ja-JP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12</a:t>
            </a:r>
            <a:r>
              <a:rPr lang="ja-JP" altLang="en-US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27</a:t>
            </a:r>
            <a:r>
              <a:rPr lang="ja-JP" altLang="en-US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週、</a:t>
            </a:r>
            <a:r>
              <a:rPr lang="en-US" altLang="ja-JP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日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週は、さらにお得な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50</a:t>
            </a:r>
            <a:r>
              <a:rPr lang="ja-JP" altLang="en-US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％オフ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！</a:t>
            </a:r>
            <a:endParaRPr lang="en-US" altLang="ja-JP" sz="2400" b="1" dirty="0" smtClean="0">
              <a:solidFill>
                <a:schemeClr val="accent6">
                  <a:lumMod val="75000"/>
                </a:schemeClr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　　　　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145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駅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・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309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週間放映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※2021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現在の駅数・面数となります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endParaRPr lang="ja-JP" altLang="en-US" sz="200" b="1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48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②単駅が</a:t>
            </a:r>
            <a:r>
              <a:rPr lang="en-US" altLang="ja-JP" sz="48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en-US" altLang="ja-JP" sz="48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48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48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endParaRPr lang="en-US" altLang="ja-JP" sz="4800" b="1" dirty="0" smtClean="0">
              <a:solidFill>
                <a:srgbClr val="FFC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　　　 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111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274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で駅毎に</a:t>
            </a:r>
            <a:r>
              <a:rPr lang="en-US" altLang="ja-JP" sz="2400" b="1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2400" b="1" dirty="0" smtClean="0">
                <a:latin typeface="Meiryo UI" pitchFamily="50" charset="-128"/>
                <a:ea typeface="Meiryo UI" pitchFamily="50" charset="-128"/>
              </a:rPr>
              <a:t>カ月間放映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現在の駅数・面数となります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48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③貸切ビジョンが</a:t>
            </a:r>
            <a:r>
              <a:rPr lang="en-US" altLang="ja-JP" sz="48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en-US" altLang="ja-JP" sz="4800" b="1" dirty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48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48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endParaRPr lang="en-US" altLang="ja-JP" sz="4800" b="1" dirty="0" smtClean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　　</a:t>
            </a:r>
            <a:r>
              <a:rPr lang="ja-JP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★</a:t>
            </a:r>
            <a:r>
              <a:rPr lang="en-US" altLang="ja-JP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日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週は、さらに</a:t>
            </a:r>
            <a:r>
              <a:rPr lang="ja-JP" altLang="en-US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お得な</a:t>
            </a:r>
            <a:r>
              <a:rPr lang="en-US" altLang="ja-JP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50</a:t>
            </a:r>
            <a:r>
              <a:rPr lang="ja-JP" altLang="en-US" sz="2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％オフ</a:t>
            </a:r>
            <a:r>
              <a:rPr lang="ja-JP" altLang="en-US" sz="2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！</a:t>
            </a:r>
            <a:r>
              <a:rPr lang="en-US" altLang="ja-JP" sz="10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ND</a:t>
            </a:r>
            <a:r>
              <a:rPr lang="ja-JP" altLang="en-US" sz="1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恵比寿のみ</a:t>
            </a:r>
            <a:r>
              <a:rPr lang="en-US" altLang="ja-JP" sz="1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12</a:t>
            </a:r>
            <a:r>
              <a:rPr lang="ja-JP" altLang="en-US" sz="1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27</a:t>
            </a:r>
            <a:r>
              <a:rPr lang="ja-JP" altLang="en-US" sz="1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日週も受付中</a:t>
            </a:r>
            <a:endParaRPr lang="en-US" altLang="ja-JP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itchFamily="50" charset="-128"/>
                <a:ea typeface="Meiryo UI" pitchFamily="50" charset="-128"/>
              </a:rPr>
              <a:t>　　　　　広告出稿期間中、貸切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800" b="1" dirty="0" smtClean="0">
                <a:latin typeface="Meiryo UI" pitchFamily="50" charset="-128"/>
                <a:ea typeface="Meiryo UI" pitchFamily="50" charset="-128"/>
              </a:rPr>
              <a:t>放映</a:t>
            </a:r>
            <a:endParaRPr lang="en-US" altLang="ja-JP" sz="18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　　　　　　　　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放映時間は毎日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時間放映で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素材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秒以内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(120MB)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と致します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600" dirty="0" smtClean="0">
                <a:latin typeface="Meiryo UI" pitchFamily="50" charset="-128"/>
                <a:ea typeface="Meiryo UI" pitchFamily="50" charset="-128"/>
              </a:rPr>
              <a:t>　　　　　　　　　　　　　　　　</a:t>
            </a:r>
            <a:r>
              <a:rPr lang="ja-JP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itchFamily="50" charset="-128"/>
                <a:ea typeface="Meiryo UI" pitchFamily="50" charset="-128"/>
              </a:rPr>
              <a:t>　</a:t>
            </a:r>
            <a:endParaRPr lang="en-US" altLang="ja-JP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4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　</a:t>
            </a:r>
            <a:r>
              <a:rPr lang="ja-JP" altLang="en-US" sz="4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　　　　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6" name="Picture 4" descr="C:\Users\n_tsunashima\Desktop\20191216New次年度カタログ\耕文社送付分\カタログ構成素材\01色々\NDビジョンロゴ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71473"/>
            <a:ext cx="3418030" cy="1003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1835696" y="1338289"/>
            <a:ext cx="5370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期間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:2021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~2022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3210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62034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①</a:t>
            </a:r>
            <a:r>
              <a:rPr lang="en-US" altLang="ja-JP" sz="2400" b="1" dirty="0" err="1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ビジョンの特価情報</a:t>
            </a: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ネットワーク</a:t>
            </a:r>
            <a:r>
              <a:rPr lang="en-US" altLang="ja-JP" sz="2400" b="1" dirty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chemeClr val="accent6">
                  <a:lumMod val="75000"/>
                </a:schemeClr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252413" y="604838"/>
            <a:ext cx="8440737" cy="564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東京圏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に設置された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145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309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(15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秒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放映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できる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 ネットワークが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期間中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、</a:t>
            </a:r>
            <a:r>
              <a:rPr lang="en-US" altLang="ja-JP" sz="16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en-US" altLang="ja-JP" sz="16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16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とおトク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にご利用いただけます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また、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27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週と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日週は、</a:t>
            </a:r>
            <a:r>
              <a:rPr lang="en-US" altLang="ja-JP" sz="16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50</a:t>
            </a:r>
            <a:r>
              <a:rPr lang="en-US" altLang="ja-JP" sz="16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と更におトクとなっております。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東京都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、神奈川県、埼玉県、千葉県の一都三県を指します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駅、面数は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現在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の数値となります　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9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・対象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期間：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週～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2022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31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　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週間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毎週月曜～日曜の期間、放映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・広告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料金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：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定価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</a:rPr>
              <a:t>220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万円→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154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(30%</a:t>
            </a:r>
            <a:r>
              <a:rPr lang="ja-JP" altLang="en-US" sz="12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en-US" altLang="ja-JP" sz="12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)</a:t>
            </a:r>
            <a:r>
              <a:rPr lang="ja-JP" altLang="en-US" sz="1200" dirty="0" err="1" smtClean="0">
                <a:latin typeface="Meiryo UI" pitchFamily="50" charset="-128"/>
                <a:ea typeface="Meiryo UI" pitchFamily="50" charset="-128"/>
              </a:rPr>
              <a:t>、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</a:rPr>
              <a:t>12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</a:rPr>
              <a:t>27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日週、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100" dirty="0" smtClean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100" dirty="0" smtClean="0">
                <a:latin typeface="Meiryo UI" pitchFamily="50" charset="-128"/>
                <a:ea typeface="Meiryo UI" pitchFamily="50" charset="-128"/>
              </a:rPr>
              <a:t>日週は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110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万円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(50</a:t>
            </a:r>
            <a:r>
              <a:rPr lang="ja-JP" altLang="en-US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％オフ</a:t>
            </a:r>
            <a:r>
              <a:rPr lang="en-US" altLang="ja-JP" sz="16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en-US" altLang="ja-JP" sz="1400" b="1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・販売枠数：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枠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・放映回数：延べ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約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30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万回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％で算出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~24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時まで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時間放映 </a:t>
            </a:r>
            <a:r>
              <a:rPr lang="en-US" altLang="ja-JP" sz="8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800" dirty="0">
                <a:latin typeface="Meiryo UI" pitchFamily="50" charset="-128"/>
                <a:ea typeface="Meiryo UI" pitchFamily="50" charset="-128"/>
              </a:rPr>
              <a:t>一部放映時間が店舗営業時間と同様の箇所もございます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1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1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20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料金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は税抜・グロスです。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申込み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が重複した場合は調整させて頂きます。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既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にお申込みいただいた件名、入札件名については対象外とさせて頂きます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販売状況によっては販売枠数の増減があります。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広告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内容は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特殊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な放映パターンなどをご希望の場合は、別途オプション料金が発生いたします。事前にお問い合わせください。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最低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露出回数は、緊急時放映支障を含め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％稼働時の回数とします。</a:t>
            </a:r>
          </a:p>
        </p:txBody>
      </p:sp>
      <p:pic>
        <p:nvPicPr>
          <p:cNvPr id="11270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5240723" y="3132247"/>
            <a:ext cx="1639164" cy="143897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6944454" y="3102222"/>
            <a:ext cx="1732002" cy="1478906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5796115" y="2861209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6" name="テキスト ボックス 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90501" y="6597352"/>
            <a:ext cx="136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7" name="テキスト ボックス 2"/>
          <p:cNvSpPr txBox="1">
            <a:spLocks noChangeArrowheads="1"/>
          </p:cNvSpPr>
          <p:nvPr/>
        </p:nvSpPr>
        <p:spPr bwMode="auto">
          <a:xfrm>
            <a:off x="5565215" y="6611779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1278" name="テキスト ボックス 2"/>
          <p:cNvSpPr txBox="1">
            <a:spLocks noChangeArrowheads="1"/>
          </p:cNvSpPr>
          <p:nvPr/>
        </p:nvSpPr>
        <p:spPr bwMode="auto">
          <a:xfrm>
            <a:off x="3929678" y="6611029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商品戦略部販売促進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ユニット</a:t>
            </a:r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459706" y="6542088"/>
            <a:ext cx="1350962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 smtClean="0">
                <a:solidFill>
                  <a:schemeClr val="accent6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chemeClr val="accent6">
                  <a:lumMod val="75000"/>
                </a:schemeClr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80" name="Picture 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851148" y="6669882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791441" y="6575424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-68264" y="6550614"/>
            <a:ext cx="9307513" cy="4197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4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5360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②</a:t>
            </a:r>
            <a:r>
              <a:rPr lang="en-US" altLang="ja-JP" sz="2400" b="1" dirty="0" err="1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ビジョンの特価情報</a:t>
            </a:r>
            <a:r>
              <a:rPr lang="en-US" altLang="ja-JP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単駅</a:t>
            </a:r>
            <a:r>
              <a:rPr lang="en-US" altLang="ja-JP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rgbClr val="FFC00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252413" y="604838"/>
            <a:ext cx="8440737" cy="571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東京圏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に設置された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111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274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で駅毎に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カ月間・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枠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(15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秒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※3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放映できる</a:t>
            </a:r>
            <a:r>
              <a:rPr lang="en-US" altLang="ja-JP" sz="1400" dirty="0" err="1"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ビジョン 単駅が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期間中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、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en-US" altLang="ja-JP" sz="18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8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とお得に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ご利用いただけます。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東京都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、神奈川県、埼玉県、千葉県の一都三県を指します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2.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駅、面数は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現在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の数値となります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3.1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枠は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分毎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秒放映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・対象期間：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月～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2022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月　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カ月間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毎月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日～月末の期間、放映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・広告料金：</a:t>
            </a:r>
            <a:r>
              <a:rPr lang="ja-JP" altLang="en-US" sz="14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別紙料金表参照</a:t>
            </a:r>
            <a:endParaRPr lang="en-US" altLang="ja-JP" sz="10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・販売枠数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枠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・放映回数：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面で延べ約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4,800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回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カ月間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％で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算出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~24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時まで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時間放映 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</a:rPr>
              <a:t>一部放映時間が店舗営業時間と同様の箇所もございます。</a:t>
            </a:r>
            <a:endParaRPr lang="en-US" altLang="ja-JP" sz="8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8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料金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は税抜・グロスです。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申込み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が重複した場合は調整させて頂きます。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既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にお申込みいただいた件名、入札件名については対象外とさせて頂きます。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販売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状況によっては販売枠数の増減があります。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広告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内容は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特殊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な放映パターンなどをご希望の場合は、別途オプション料金が発生いたします。事前にお問い合わせください。</a:t>
            </a: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最低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露出回数は、緊急時放映支障を含め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％稼働時の回数とします。</a:t>
            </a:r>
          </a:p>
        </p:txBody>
      </p:sp>
      <p:pic>
        <p:nvPicPr>
          <p:cNvPr id="11270" name="Picture 2" descr="C:\Users\n_tsunashima\Desktop\HPチーム\03デジタルサイネージ\03作成資料\2018年\20181127新カタログ案（2019年度）\20190207NDVカタログ作成(耕文社送付データ)\02画像素材\04ビジョン画像\01大型ビジョ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45"/>
          <a:stretch>
            <a:fillRect/>
          </a:stretch>
        </p:blipFill>
        <p:spPr bwMode="auto">
          <a:xfrm>
            <a:off x="4670425" y="2760663"/>
            <a:ext cx="1936750" cy="170021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3" descr="C:\Users\n_tsunashima\Desktop\HPチーム\03デジタルサイネージ\03作成資料\2018年\20181127新カタログ案（2019年度）\20190207NDVカタログ作成(耕文社送付データ)\02画像素材\04ビジョン画像\02KIOSK店頭ビジョン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96"/>
          <a:stretch>
            <a:fillRect/>
          </a:stretch>
        </p:blipFill>
        <p:spPr bwMode="auto">
          <a:xfrm>
            <a:off x="6678613" y="2752725"/>
            <a:ext cx="2009775" cy="1716088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テキスト ボックス 15"/>
          <p:cNvSpPr txBox="1">
            <a:spLocks noChangeArrowheads="1"/>
          </p:cNvSpPr>
          <p:nvPr/>
        </p:nvSpPr>
        <p:spPr bwMode="auto">
          <a:xfrm>
            <a:off x="5530850" y="2524125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8" name="テキスト ボックス 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990501" y="6597352"/>
            <a:ext cx="136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5565215" y="6611779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0" name="テキスト ボックス 2"/>
          <p:cNvSpPr txBox="1">
            <a:spLocks noChangeArrowheads="1"/>
          </p:cNvSpPr>
          <p:nvPr/>
        </p:nvSpPr>
        <p:spPr bwMode="auto">
          <a:xfrm>
            <a:off x="3929678" y="6611029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商品戦略部販売促進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ユニット</a:t>
            </a: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459706" y="6542088"/>
            <a:ext cx="1350962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rgbClr val="FFC00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22" name="Picture 9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851148" y="6669882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1791441" y="6575424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-68264" y="6534072"/>
            <a:ext cx="9307513" cy="2998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0966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38" y="645752"/>
            <a:ext cx="8825358" cy="5825103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FFC000"/>
              </a:solidFill>
            </a:endParaRPr>
          </a:p>
        </p:txBody>
      </p:sp>
      <p:sp>
        <p:nvSpPr>
          <p:cNvPr id="12291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32592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②別紙</a:t>
            </a:r>
            <a:r>
              <a:rPr lang="ja-JP" altLang="en-US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：料金表</a:t>
            </a:r>
            <a:r>
              <a:rPr lang="en-US" altLang="ja-JP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単駅</a:t>
            </a:r>
            <a:r>
              <a:rPr lang="en-US" altLang="ja-JP" sz="2400" b="1" dirty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rgbClr val="FFC00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2292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テキスト ボックス 18"/>
          <p:cNvSpPr txBox="1">
            <a:spLocks noChangeArrowheads="1"/>
          </p:cNvSpPr>
          <p:nvPr/>
        </p:nvSpPr>
        <p:spPr bwMode="auto">
          <a:xfrm>
            <a:off x="7110901" y="6275463"/>
            <a:ext cx="215315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r>
              <a:rPr lang="en-US" altLang="ja-JP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※</a:t>
            </a:r>
            <a:r>
              <a:rPr lang="en-US" altLang="ja-JP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現在</a:t>
            </a:r>
            <a:r>
              <a:rPr lang="ja-JP" altLang="en-US" sz="80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の面数・価格となります</a:t>
            </a:r>
            <a:r>
              <a:rPr lang="ja-JP" altLang="en-US" sz="800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。</a:t>
            </a:r>
            <a:endParaRPr lang="en-US" altLang="ja-JP" sz="800" dirty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0" y="6539785"/>
            <a:ext cx="9144000" cy="17463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990501" y="6597352"/>
            <a:ext cx="136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5565215" y="6611779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20" name="テキスト ボックス 2"/>
          <p:cNvSpPr txBox="1">
            <a:spLocks noChangeArrowheads="1"/>
          </p:cNvSpPr>
          <p:nvPr/>
        </p:nvSpPr>
        <p:spPr bwMode="auto">
          <a:xfrm>
            <a:off x="3929678" y="6611029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商品戦略部販売促進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ユニット</a:t>
            </a: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459706" y="6542088"/>
            <a:ext cx="1350962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 smtClean="0">
                <a:solidFill>
                  <a:srgbClr val="FFC00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rgbClr val="FFC00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22" name="Picture 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851148" y="6669882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テキスト ボックス 23"/>
          <p:cNvSpPr txBox="1"/>
          <p:nvPr/>
        </p:nvSpPr>
        <p:spPr>
          <a:xfrm>
            <a:off x="1791441" y="6575424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0492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68263" y="503238"/>
            <a:ext cx="9307513" cy="777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92D050"/>
              </a:solidFill>
            </a:endParaRPr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62867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③</a:t>
            </a:r>
            <a:r>
              <a:rPr lang="en-US" altLang="ja-JP" sz="2400" b="1" dirty="0" err="1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NewDays</a:t>
            </a:r>
            <a:r>
              <a:rPr lang="ja-JP" altLang="en-US" sz="2400" b="1" dirty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ビジョン</a:t>
            </a:r>
            <a:r>
              <a:rPr lang="ja-JP" altLang="en-US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の特価情報</a:t>
            </a:r>
            <a:r>
              <a:rPr lang="en-US" altLang="ja-JP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貸切ビジョン</a:t>
            </a:r>
            <a:r>
              <a:rPr lang="en-US" altLang="ja-JP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988" y="55563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テキスト ボックス 6"/>
          <p:cNvSpPr txBox="1">
            <a:spLocks noChangeArrowheads="1"/>
          </p:cNvSpPr>
          <p:nvPr/>
        </p:nvSpPr>
        <p:spPr bwMode="auto">
          <a:xfrm>
            <a:off x="252413" y="604405"/>
            <a:ext cx="8440737" cy="5680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9121" tIns="39121" rIns="39121" bIns="39121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itchFamily="50" charset="-128"/>
                <a:ea typeface="Meiryo UI" pitchFamily="50" charset="-128"/>
              </a:rPr>
              <a:t>商品概要</a:t>
            </a:r>
            <a:endParaRPr lang="en-US" altLang="ja-JP" sz="18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JR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東日本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クロスステーション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が運営する店舗で視認性・情報発信力に最も優れた箇所に設置された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5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駅・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14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で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週間、貸切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放映できる貸切ビジョンが期間中、</a:t>
            </a:r>
            <a:r>
              <a:rPr lang="en-US" altLang="ja-JP" sz="16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3</a:t>
            </a:r>
            <a:r>
              <a:rPr lang="en-US" altLang="ja-JP" sz="16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0</a:t>
            </a:r>
            <a:r>
              <a:rPr lang="en-US" altLang="ja-JP" sz="16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%</a:t>
            </a:r>
            <a:r>
              <a:rPr lang="ja-JP" altLang="en-US" sz="1600" b="1" u="sng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とおトクにご利用いただけます。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また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、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3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日週は、</a:t>
            </a:r>
            <a:r>
              <a:rPr lang="en-US" altLang="ja-JP" sz="16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50%</a:t>
            </a:r>
            <a:r>
              <a:rPr lang="ja-JP" altLang="en-US" sz="1600" b="1" u="sng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オフ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と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更におトク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</a:rPr>
              <a:t>となっております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。</a:t>
            </a:r>
            <a:r>
              <a:rPr lang="en-US" altLang="ja-JP" sz="105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※ND</a:t>
            </a:r>
            <a:r>
              <a:rPr lang="ja-JP" altLang="en-US" sz="105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恵比寿のみ</a:t>
            </a:r>
            <a:r>
              <a:rPr lang="en-US" altLang="ja-JP" sz="105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12</a:t>
            </a:r>
            <a:r>
              <a:rPr lang="ja-JP" altLang="en-US" sz="105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05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27</a:t>
            </a:r>
            <a:r>
              <a:rPr lang="ja-JP" altLang="en-US" sz="1050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日週も受付中</a:t>
            </a:r>
            <a:endParaRPr lang="en-US" altLang="ja-JP" sz="1050" dirty="0" smtClean="0">
              <a:solidFill>
                <a:srgbClr val="FF0000"/>
              </a:solidFill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設置駅、面数は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現在の数値となります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※2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放映時間は毎日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24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時間放映で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素材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180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秒以内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(120MB)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・対象期間：</a:t>
            </a:r>
            <a:r>
              <a:rPr lang="en-US" altLang="zh-TW" sz="14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zh-TW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12</a:t>
            </a:r>
            <a:r>
              <a:rPr lang="zh-TW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6</a:t>
            </a:r>
            <a:r>
              <a:rPr lang="zh-TW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zh-TW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zh-TW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zh-TW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zh-TW" altLang="en-US" sz="1400" dirty="0">
                <a:latin typeface="Meiryo UI" pitchFamily="50" charset="-128"/>
                <a:ea typeface="Meiryo UI" pitchFamily="50" charset="-128"/>
              </a:rPr>
              <a:t>週～</a:t>
            </a:r>
            <a:r>
              <a:rPr lang="en-US" altLang="zh-TW" sz="1400" dirty="0" smtClean="0">
                <a:latin typeface="Meiryo UI" pitchFamily="50" charset="-128"/>
                <a:ea typeface="Meiryo UI" pitchFamily="50" charset="-128"/>
              </a:rPr>
              <a:t>2021</a:t>
            </a:r>
            <a:r>
              <a:rPr lang="zh-TW" altLang="en-US" sz="1400" dirty="0" smtClean="0">
                <a:latin typeface="Meiryo UI" pitchFamily="50" charset="-128"/>
                <a:ea typeface="Meiryo UI" pitchFamily="50" charset="-128"/>
              </a:rPr>
              <a:t>年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zh-TW" altLang="en-US" sz="1400" dirty="0" smtClean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31</a:t>
            </a:r>
            <a:r>
              <a:rPr lang="zh-TW" altLang="en-US" sz="1400" dirty="0" smtClean="0">
                <a:latin typeface="Meiryo UI" pitchFamily="50" charset="-128"/>
                <a:ea typeface="Meiryo UI" pitchFamily="50" charset="-128"/>
              </a:rPr>
              <a:t>日</a:t>
            </a:r>
            <a:r>
              <a:rPr lang="en-US" altLang="zh-TW" sz="1400" dirty="0">
                <a:latin typeface="Meiryo UI" pitchFamily="50" charset="-128"/>
                <a:ea typeface="Meiryo UI" pitchFamily="50" charset="-128"/>
              </a:rPr>
              <a:t>(</a:t>
            </a:r>
            <a:r>
              <a:rPr lang="zh-TW" altLang="en-US" sz="1400" dirty="0">
                <a:latin typeface="Meiryo UI" pitchFamily="50" charset="-128"/>
                <a:ea typeface="Meiryo UI" pitchFamily="50" charset="-128"/>
              </a:rPr>
              <a:t>月</a:t>
            </a:r>
            <a:r>
              <a:rPr lang="en-US" altLang="zh-TW" sz="1400" dirty="0">
                <a:latin typeface="Meiryo UI" pitchFamily="50" charset="-128"/>
                <a:ea typeface="Meiryo UI" pitchFamily="50" charset="-128"/>
              </a:rPr>
              <a:t>)</a:t>
            </a:r>
            <a:r>
              <a:rPr lang="zh-TW" altLang="en-US" sz="1400" dirty="0">
                <a:latin typeface="Meiryo UI" pitchFamily="50" charset="-128"/>
                <a:ea typeface="Meiryo UI" pitchFamily="50" charset="-128"/>
              </a:rPr>
              <a:t>週　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</a:rPr>
              <a:t>9</a:t>
            </a:r>
            <a:r>
              <a:rPr lang="zh-TW" altLang="en-US" sz="1400" dirty="0" smtClean="0">
                <a:latin typeface="Meiryo UI" pitchFamily="50" charset="-128"/>
                <a:ea typeface="Meiryo UI" pitchFamily="50" charset="-128"/>
              </a:rPr>
              <a:t>週間</a:t>
            </a:r>
            <a:endParaRPr lang="zh-TW" altLang="en-US" sz="1400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毎週月曜～日曜の期間、放映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・広告料金：</a:t>
            </a:r>
            <a:r>
              <a:rPr lang="ja-JP" altLang="en-US" sz="1400" b="1" dirty="0" smtClean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</a:rPr>
              <a:t>別紙料金表参照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・放映回数：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面で延べ約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27,000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回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(1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週間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放映保証回数である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％で算出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※1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放映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15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秒にて算出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400" b="1" dirty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ja-JP" sz="12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latin typeface="Meiryo UI" pitchFamily="50" charset="-128"/>
                <a:ea typeface="Meiryo UI" pitchFamily="50" charset="-128"/>
              </a:rPr>
              <a:t>注意事項</a:t>
            </a:r>
            <a:endParaRPr lang="en-US" altLang="ja-JP" sz="1800" b="1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料金は税抜・グロスです。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申込みが重複した場合は調整させて頂きます。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既にお申込みいただいた件名、入札件名については対象外とさせて頂きます。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販売状況によっては販売枠数の増減があります。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広告内容は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商品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1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サービスを原則とします。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特殊な放映パターンなどをご希望の場合は、別途オプション料金が発生いたします。事前にお問い合わせください。</a:t>
            </a:r>
            <a:endParaRPr lang="en-US" altLang="ja-JP" sz="1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endParaRPr lang="ja-JP" altLang="en-US" sz="400" dirty="0" smtClean="0">
              <a:latin typeface="Meiryo UI" pitchFamily="50" charset="-128"/>
              <a:ea typeface="Meiryo UI" pitchFamily="50" charset="-128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※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最低露出回数は、緊急時放映支障を含め</a:t>
            </a:r>
            <a:r>
              <a:rPr lang="en-US" altLang="ja-JP" sz="1400" dirty="0" smtClean="0">
                <a:latin typeface="Meiryo UI" pitchFamily="50" charset="-128"/>
                <a:ea typeface="Meiryo UI" pitchFamily="50" charset="-128"/>
              </a:rPr>
              <a:t>90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</a:rPr>
              <a:t>％稼働時の回数とします。</a:t>
            </a:r>
          </a:p>
        </p:txBody>
      </p:sp>
      <p:sp>
        <p:nvSpPr>
          <p:cNvPr id="22" name="テキスト ボックス 15"/>
          <p:cNvSpPr txBox="1">
            <a:spLocks noChangeArrowheads="1"/>
          </p:cNvSpPr>
          <p:nvPr/>
        </p:nvSpPr>
        <p:spPr bwMode="auto">
          <a:xfrm>
            <a:off x="5891278" y="2120450"/>
            <a:ext cx="22336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放映媒体イメージ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横型、音活用可能</a:t>
            </a:r>
            <a:r>
              <a:rPr lang="en-US" altLang="ja-JP" sz="1000" b="1" dirty="0">
                <a:solidFill>
                  <a:srgbClr val="00B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700" b="1" dirty="0">
              <a:solidFill>
                <a:srgbClr val="00B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34" name="Picture 14" descr="C:\Users\n_tsunashima\Desktop\20191216New次年度カタログ\耕文社送付分\カタログ構成素材\02貸切ビジョン\し新宿　ＮＤ新宿南口中央120インチ-合成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8068" y="2366513"/>
            <a:ext cx="3048830" cy="228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テキスト ボックス 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990501" y="6597352"/>
            <a:ext cx="136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5565215" y="6611779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3929678" y="6611029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商品戦略部販売促進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ユニット</a:t>
            </a:r>
          </a:p>
        </p:txBody>
      </p:sp>
      <p:sp>
        <p:nvSpPr>
          <p:cNvPr id="20" name="テキスト ボックス 2"/>
          <p:cNvSpPr txBox="1">
            <a:spLocks noChangeArrowheads="1"/>
          </p:cNvSpPr>
          <p:nvPr/>
        </p:nvSpPr>
        <p:spPr bwMode="auto">
          <a:xfrm>
            <a:off x="459706" y="6542088"/>
            <a:ext cx="1350962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21" name="Picture 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851148" y="6669882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テキスト ボックス 26"/>
          <p:cNvSpPr txBox="1"/>
          <p:nvPr/>
        </p:nvSpPr>
        <p:spPr>
          <a:xfrm>
            <a:off x="1791441" y="6575424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-76166" y="6567638"/>
            <a:ext cx="9307513" cy="3298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606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56518" y="468313"/>
            <a:ext cx="9307513" cy="7778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2400" dirty="0"/>
          </a:p>
        </p:txBody>
      </p:sp>
      <p:sp>
        <p:nvSpPr>
          <p:cNvPr id="11267" name="テキスト ボックス 4"/>
          <p:cNvSpPr txBox="1">
            <a:spLocks noChangeArrowheads="1"/>
          </p:cNvSpPr>
          <p:nvPr/>
        </p:nvSpPr>
        <p:spPr bwMode="auto">
          <a:xfrm>
            <a:off x="252413" y="28575"/>
            <a:ext cx="418576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③別紙：料金表</a:t>
            </a:r>
            <a:r>
              <a:rPr lang="en-US" altLang="ja-JP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(</a:t>
            </a:r>
            <a:r>
              <a:rPr lang="ja-JP" altLang="en-US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貸切ビジョン</a:t>
            </a:r>
            <a:r>
              <a:rPr lang="en-US" altLang="ja-JP" sz="24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)</a:t>
            </a:r>
            <a:endParaRPr lang="ja-JP" altLang="en-US" sz="2400" b="1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1268" name="Picture 2" descr="C:\Users\n_tsunashima\Desktop\HPチーム\03デジタルサイネージ\03作成資料\2019年度\20190117音ロゴ作成\音符合体ロゴ0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509"/>
            <a:ext cx="1300162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7291807" y="3307510"/>
            <a:ext cx="1965603" cy="20005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lang="ja-JP" altLang="en-US" sz="7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の面数・価格となります</a:t>
            </a:r>
            <a:r>
              <a:rPr lang="ja-JP" altLang="en-US" sz="7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　</a:t>
            </a:r>
            <a:endParaRPr lang="ja-JP" altLang="en-US" sz="7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7" name="Picture 10" descr="C:\Users\n_tsunashima\Desktop\20191216New次年度カタログ\耕文社送付分\カタログ構成素材\02貸切ビジョン\う上野　ＮＤ上野中央口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459" y="5058245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1" descr="C:\Users\n_tsunashima\Desktop\20191216New次年度カタログ\耕文社送付分\カタログ構成素材\02貸切ビジョン\え恵比寿　ＮＤ恵比寿-合成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447" y="5057189"/>
            <a:ext cx="1664798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2" descr="C:\Users\n_tsunashima\Desktop\20191216New次年度カタログ\耕文社送付分\カタログ構成素材\02貸切ビジョン\し新宿　ＮＤ新宿 (70メイン)-合成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098" y="3545387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3" descr="C:\Users\n_tsunashima\Desktop\20191216New次年度カタログ\耕文社送付分\カタログ構成素材\02貸切ビジョン\し新宿　ＮＤ新宿南口中央70インチ-合成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2695" y="3544799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C:\Users\n_tsunashima\Desktop\20191216New次年度カタログ\耕文社送付分\カタログ構成素材\02貸切ビジョン\し新宿　ＮＤ新宿南口中央120インチ-合成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62" y="3544800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15" descr="C:\Users\n_tsunashima\Desktop\20191216New次年度カタログ\耕文社送付分\カタログ構成素材\02貸切ビジョン\し品川　ＮＤ品川中央-合成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2860" y="3545387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16" descr="C:\Users\n_tsunashima\Desktop\20191216New次年度カタログ\耕文社送付分\カタログ構成素材\02貸切ビジョン\と東京　ＮＤ東京京葉ストリート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61" y="5066871"/>
            <a:ext cx="1664763" cy="12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テキスト ボックス 38"/>
          <p:cNvSpPr txBox="1"/>
          <p:nvPr/>
        </p:nvSpPr>
        <p:spPr>
          <a:xfrm>
            <a:off x="1375455" y="4811211"/>
            <a:ext cx="2372444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新宿南口中央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×4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4494853" y="4819205"/>
            <a:ext cx="1949252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新宿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(80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751948" y="4811210"/>
            <a:ext cx="157254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品川中央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(47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×4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59670" y="6324670"/>
            <a:ext cx="2104743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エキュート京葉ストリート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(90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3822659" y="6324671"/>
            <a:ext cx="1593385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上野中央口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(70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852745" y="6324971"/>
            <a:ext cx="1388201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altLang="ja-JP" sz="800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NewDays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恵比寿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(90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インチ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面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2911" y="3544799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新宿駅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4637098" y="3544798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新宿駅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702860" y="3544797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品川駅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79661" y="5066871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3806391" y="5058245"/>
            <a:ext cx="790848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上野駅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714447" y="5061845"/>
            <a:ext cx="970385" cy="288147"/>
          </a:xfrm>
          <a:prstGeom prst="rect">
            <a:avLst/>
          </a:prstGeom>
          <a:solidFill>
            <a:schemeClr val="tx1">
              <a:alpha val="30000"/>
            </a:schemeClr>
          </a:solidFill>
        </p:spPr>
        <p:txBody>
          <a:bodyPr wrap="none" lIns="36000" tIns="36000" rIns="36000" bIns="36000" rtlCol="0">
            <a:spAutoFit/>
          </a:bodyPr>
          <a:lstStyle/>
          <a:p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恵比寿駅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6990501" y="6597352"/>
            <a:ext cx="13687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Meiryo UI" pitchFamily="50" charset="-128"/>
                <a:ea typeface="Meiryo UI" pitchFamily="50" charset="-128"/>
              </a:rPr>
              <a:t>ndvision@jr-cross.co.jp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58" name="テキスト ボックス 2"/>
          <p:cNvSpPr txBox="1">
            <a:spLocks noChangeArrowheads="1"/>
          </p:cNvSpPr>
          <p:nvPr/>
        </p:nvSpPr>
        <p:spPr bwMode="auto">
          <a:xfrm>
            <a:off x="5565215" y="6611779"/>
            <a:ext cx="130676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☎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</a:rPr>
              <a:t>050-3644-0418</a:t>
            </a:r>
            <a:endParaRPr lang="ja-JP" altLang="en-US" sz="1000" dirty="0">
              <a:latin typeface="Meiryo UI" pitchFamily="50" charset="-128"/>
              <a:ea typeface="Meiryo UI" pitchFamily="50" charset="-128"/>
            </a:endParaRPr>
          </a:p>
        </p:txBody>
      </p:sp>
      <p:sp>
        <p:nvSpPr>
          <p:cNvPr id="59" name="テキスト ボックス 2"/>
          <p:cNvSpPr txBox="1">
            <a:spLocks noChangeArrowheads="1"/>
          </p:cNvSpPr>
          <p:nvPr/>
        </p:nvSpPr>
        <p:spPr bwMode="auto">
          <a:xfrm>
            <a:off x="3929678" y="6611029"/>
            <a:ext cx="170912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Meiryo UI" pitchFamily="50" charset="-128"/>
                <a:ea typeface="Meiryo UI" pitchFamily="50" charset="-128"/>
              </a:rPr>
              <a:t>商品戦略部販売促進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</a:rPr>
              <a:t>ユニット</a:t>
            </a:r>
          </a:p>
        </p:txBody>
      </p:sp>
      <p:pic>
        <p:nvPicPr>
          <p:cNvPr id="61" name="Picture 9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7" t="22411" r="13351" b="21922"/>
          <a:stretch>
            <a:fillRect/>
          </a:stretch>
        </p:blipFill>
        <p:spPr bwMode="auto">
          <a:xfrm>
            <a:off x="6851148" y="6669882"/>
            <a:ext cx="156937" cy="11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テキスト ボックス 61"/>
          <p:cNvSpPr txBox="1"/>
          <p:nvPr/>
        </p:nvSpPr>
        <p:spPr>
          <a:xfrm>
            <a:off x="1791441" y="6575424"/>
            <a:ext cx="3068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JR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東日本クロスステーション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-1787" y="6531427"/>
            <a:ext cx="9144000" cy="17463"/>
          </a:xfrm>
          <a:prstGeom prst="rect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4" name="テキスト ボックス 2"/>
          <p:cNvSpPr txBox="1">
            <a:spLocks noChangeArrowheads="1"/>
          </p:cNvSpPr>
          <p:nvPr/>
        </p:nvSpPr>
        <p:spPr bwMode="auto">
          <a:xfrm>
            <a:off x="459706" y="6542088"/>
            <a:ext cx="1350962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ja-JP" sz="16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【</a:t>
            </a:r>
            <a:r>
              <a:rPr lang="ja-JP" altLang="en-US" sz="16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お問合せ先</a:t>
            </a:r>
            <a:r>
              <a:rPr lang="en-US" altLang="ja-JP" sz="1600" b="1" dirty="0" smtClean="0">
                <a:solidFill>
                  <a:srgbClr val="92D050"/>
                </a:solidFill>
                <a:latin typeface="Meiryo UI" pitchFamily="50" charset="-128"/>
                <a:ea typeface="Meiryo UI" pitchFamily="50" charset="-128"/>
              </a:rPr>
              <a:t>】</a:t>
            </a:r>
            <a:endParaRPr lang="ja-JP" altLang="en-US" sz="1050" dirty="0">
              <a:solidFill>
                <a:srgbClr val="92D050"/>
              </a:solidFill>
              <a:latin typeface="Meiryo UI" pitchFamily="50" charset="-128"/>
              <a:ea typeface="Meiryo UI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6061" y="741815"/>
            <a:ext cx="8862354" cy="2587227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7225111" y="522169"/>
            <a:ext cx="23082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★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日週限定！！</a:t>
            </a:r>
            <a:endParaRPr kumimoji="1"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46786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</TotalTime>
  <Words>1441</Words>
  <Application>Microsoft Office PowerPoint</Application>
  <PresentationFormat>画面に合わせる (4:3)</PresentationFormat>
  <Paragraphs>164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全商品30%off！！</dc:title>
  <dc:creator>綱島慎彦</dc:creator>
  <cp:lastModifiedBy>105620 坂井　優也</cp:lastModifiedBy>
  <cp:revision>64</cp:revision>
  <cp:lastPrinted>2021-05-07T06:09:39Z</cp:lastPrinted>
  <dcterms:created xsi:type="dcterms:W3CDTF">2020-08-11T07:15:25Z</dcterms:created>
  <dcterms:modified xsi:type="dcterms:W3CDTF">2021-11-12T04:32:01Z</dcterms:modified>
</cp:coreProperties>
</file>